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99" r:id="rId4"/>
    <p:sldId id="298" r:id="rId5"/>
    <p:sldId id="281" r:id="rId6"/>
    <p:sldId id="294" r:id="rId7"/>
    <p:sldId id="295" r:id="rId8"/>
    <p:sldId id="296" r:id="rId9"/>
    <p:sldId id="297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CE1C0C-2505-4E06-8CEB-0B29B9683A1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B08EE83-7C8F-4902-9DCA-0C532863C40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588FB8-1F9E-465D-BE7D-6F8E2C20AD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A80DF-955A-4336-AEF3-2DB548B185AF}" type="datetimeFigureOut">
              <a:rPr lang="en-CA" smtClean="0"/>
              <a:t>2022-08-29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BC04E1-23CF-4DBF-989B-383BC3AD9C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1DD19B-7B60-4330-BC31-49C03D197F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B7D86-9C98-40BF-978D-7C2C786F28AB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65730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E150C2-2F02-405B-A7C2-0C12E8FE08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8E47923-403A-46D6-9407-3DCF811D351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6F1D08-9407-425D-8FD4-41F19627FC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A80DF-955A-4336-AEF3-2DB548B185AF}" type="datetimeFigureOut">
              <a:rPr lang="en-CA" smtClean="0"/>
              <a:t>2022-08-29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71C062-05E9-4F52-B4B6-B1AE979713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24AFAD-C62C-40DC-8DE0-B7DC82EB92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B7D86-9C98-40BF-978D-7C2C786F28AB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964621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F567D6A-00CF-41DE-86D2-64753B5E9AB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A18DD43-6A14-42E2-898D-4B0345F9D9D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392F9E-BB8A-4275-AA51-599617A578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A80DF-955A-4336-AEF3-2DB548B185AF}" type="datetimeFigureOut">
              <a:rPr lang="en-CA" smtClean="0"/>
              <a:t>2022-08-29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2F0343-F1E0-4D8E-BBDC-4B828AC5D6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308590-DFE0-428D-A594-48C33E74F2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B7D86-9C98-40BF-978D-7C2C786F28AB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9839910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833418-0510-4C8A-A461-649EB7CAA7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9D0FE1-4915-422C-95EE-D96485917B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A4441A-4564-433D-B599-1B2561933D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A80DF-955A-4336-AEF3-2DB548B185AF}" type="datetimeFigureOut">
              <a:rPr lang="en-CA" smtClean="0"/>
              <a:t>2022-08-29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823DA0-9A6B-43CB-AE7A-B76061C6AA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841F4E-13ED-4C9F-B2D4-CD69F67C16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B7D86-9C98-40BF-978D-7C2C786F28AB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0238251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048204-2017-41CD-88E9-EFFA0BE992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BC558FE-0F4D-4F6A-A56A-EB3BD72260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F1C01A-1E38-424D-92F9-879BC4D579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A80DF-955A-4336-AEF3-2DB548B185AF}" type="datetimeFigureOut">
              <a:rPr lang="en-CA" smtClean="0"/>
              <a:t>2022-08-29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1E11C3-57CD-4CC3-AE47-F71148FEBC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199CF7-78C5-4051-8A03-E4EF542F50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B7D86-9C98-40BF-978D-7C2C786F28AB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8431386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E6D0D7-6D15-4C16-A664-7B17C92B95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2BA359-9F64-4ED4-823F-6605D595698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8967E5A-7655-4E7F-A66E-F0265DBA785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90DFA00-DF2E-41A8-9701-68A36B5127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A80DF-955A-4336-AEF3-2DB548B185AF}" type="datetimeFigureOut">
              <a:rPr lang="en-CA" smtClean="0"/>
              <a:t>2022-08-29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AD77F67-5709-4403-B0BD-CE25CACABD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612471B-D7DE-4D8D-AC6F-0416AC49AA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B7D86-9C98-40BF-978D-7C2C786F28AB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9061478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EE3523-9ECF-4096-9FF1-4D83BFEDF0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26A9BFF-FDB5-4028-9B4F-328FE11DFF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BCCB134-5702-478C-8EF1-7B7C81BCD38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3830946-4BEA-476B-BF2A-D70DF8E4BCB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84FA07C-68A2-40DA-8A49-827AED0FF89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FCE84C7-E73E-4E3D-B807-316B7E88C4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A80DF-955A-4336-AEF3-2DB548B185AF}" type="datetimeFigureOut">
              <a:rPr lang="en-CA" smtClean="0"/>
              <a:t>2022-08-29</a:t>
            </a:fld>
            <a:endParaRPr lang="en-CA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A459075-3965-4C54-8422-C1FD010DF2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0E2D697-97CD-4351-831C-C5A73FDD27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B7D86-9C98-40BF-978D-7C2C786F28AB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3507076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CDAC90-21FD-4DA9-8456-ECC9E2BC48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47644DF-CD6B-45EE-AF93-A6D167B977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A80DF-955A-4336-AEF3-2DB548B185AF}" type="datetimeFigureOut">
              <a:rPr lang="en-CA" smtClean="0"/>
              <a:t>2022-08-29</a:t>
            </a:fld>
            <a:endParaRPr lang="en-CA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9FC31BC-8DC2-4809-BEE3-060962737F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A5861DB-715F-46B0-88A8-DDA15C07EC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B7D86-9C98-40BF-978D-7C2C786F28AB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1632731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36CD2A9-9E87-461E-9D8D-55B89870CC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A80DF-955A-4336-AEF3-2DB548B185AF}" type="datetimeFigureOut">
              <a:rPr lang="en-CA" smtClean="0"/>
              <a:t>2022-08-29</a:t>
            </a:fld>
            <a:endParaRPr lang="en-CA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6FB24F2-0037-4B1B-B273-105D70354C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B737EB3-9581-44F6-B0B7-F2D0C7FCDC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B7D86-9C98-40BF-978D-7C2C786F28AB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6222802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CE0E60-3F5A-413E-A86D-6F7E0E3E1F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F15355-1408-4ACC-8F33-8808B68A2A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80F1E54-21B2-4EC6-B035-CDCF77557D8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B587498-6B0A-4296-8358-F470E99296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A80DF-955A-4336-AEF3-2DB548B185AF}" type="datetimeFigureOut">
              <a:rPr lang="en-CA" smtClean="0"/>
              <a:t>2022-08-29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1EECE2B-4337-4081-A211-7171250225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6C718C1-5783-4B4B-8492-7749044743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B7D86-9C98-40BF-978D-7C2C786F28AB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720274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E2230F-3D79-41BD-B2EA-77D2338D68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420E4B3-7ED1-4083-AD41-E5FCDAA3032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9CC2B58-3982-4102-BFDC-9A5A136D7C3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A731B7D-F9C8-4767-AC39-D0AC779954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A80DF-955A-4336-AEF3-2DB548B185AF}" type="datetimeFigureOut">
              <a:rPr lang="en-CA" smtClean="0"/>
              <a:t>2022-08-29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FCEBFC4-8861-4800-B108-DFE60BB344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1F0BD91-7FFD-451F-910A-2E99BF351F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B7D86-9C98-40BF-978D-7C2C786F28AB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8579699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CBACC74-02D6-497C-B7D0-5A570E50CD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2EEC73-D859-44CA-935D-B3B5CCB023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FE0E61-4839-447B-AFE5-C4B335E94B5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1A80DF-955A-4336-AEF3-2DB548B185AF}" type="datetimeFigureOut">
              <a:rPr lang="en-CA" smtClean="0"/>
              <a:t>2022-08-29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B7A908-E439-4E76-877A-986B56E3CFD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C6467E-AFC7-44E2-8240-0500C0C4032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5B7D86-9C98-40BF-978D-7C2C786F28AB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9574449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B1FF37-BC14-4DDC-BDB5-AD0C1027A2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235200"/>
            <a:ext cx="9144000" cy="2387600"/>
          </a:xfrm>
        </p:spPr>
        <p:txBody>
          <a:bodyPr>
            <a:normAutofit fontScale="90000"/>
          </a:bodyPr>
          <a:lstStyle/>
          <a:p>
            <a:br>
              <a:rPr lang="en-US" altLang="zh-CN" dirty="0"/>
            </a:br>
            <a:br>
              <a:rPr lang="en-US" altLang="zh-CN" dirty="0"/>
            </a:br>
            <a:r>
              <a:rPr lang="zh-CN" altLang="en-US" dirty="0"/>
              <a:t>菩提心</a:t>
            </a:r>
            <a:br>
              <a:rPr lang="en-CA" altLang="zh-CN" dirty="0"/>
            </a:br>
            <a:r>
              <a:rPr lang="zh-CN" altLang="en-US" dirty="0"/>
              <a:t> </a:t>
            </a:r>
            <a:br>
              <a:rPr lang="en-CA" altLang="zh-CN" dirty="0"/>
            </a:br>
            <a:r>
              <a:rPr lang="zh-CN" altLang="en-US" dirty="0"/>
              <a:t>上师开示</a:t>
            </a:r>
            <a:r>
              <a:rPr lang="en-US" altLang="zh-CN" dirty="0"/>
              <a:t>1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4049509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609AE1-E7B4-480C-A5BD-9954CFFAE0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发菩提心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1B95D9-EAA7-4102-A780-C4EA193CBA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我们为了利益天下所有的众生，下定决心成佛</a:t>
            </a:r>
          </a:p>
          <a:p>
            <a:r>
              <a:rPr lang="zh-CN" altLang="en-US" dirty="0"/>
              <a:t>为了成佛我们如理如法的共修</a:t>
            </a:r>
          </a:p>
          <a:p>
            <a:endParaRPr lang="en-CA" altLang="zh-CN" dirty="0"/>
          </a:p>
        </p:txBody>
      </p:sp>
    </p:spTree>
    <p:extLst>
      <p:ext uri="{BB962C8B-B14F-4D97-AF65-F5344CB8AC3E}">
        <p14:creationId xmlns:p14="http://schemas.microsoft.com/office/powerpoint/2010/main" val="31050967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609AE1-E7B4-480C-A5BD-9954CFFAE0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菩提心的基础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1B95D9-EAA7-4102-A780-C4EA193CBA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出离心（四加行）</a:t>
            </a:r>
            <a:endParaRPr lang="en-US" altLang="zh-CN" dirty="0"/>
          </a:p>
          <a:p>
            <a:r>
              <a:rPr lang="zh-CN" altLang="en-US" dirty="0"/>
              <a:t>有皈依三宝的决心（永不舍弃三宝）</a:t>
            </a:r>
            <a:endParaRPr lang="en-US" altLang="zh-CN" dirty="0"/>
          </a:p>
          <a:p>
            <a:r>
              <a:rPr lang="zh-CN" altLang="en-US" dirty="0"/>
              <a:t>在这个基础上修菩提心的话成功率会很高</a:t>
            </a:r>
          </a:p>
          <a:p>
            <a:endParaRPr lang="zh-CN" altLang="en-US" dirty="0"/>
          </a:p>
          <a:p>
            <a:endParaRPr lang="en-CA" altLang="zh-CN" dirty="0"/>
          </a:p>
        </p:txBody>
      </p:sp>
    </p:spTree>
    <p:extLst>
      <p:ext uri="{BB962C8B-B14F-4D97-AF65-F5344CB8AC3E}">
        <p14:creationId xmlns:p14="http://schemas.microsoft.com/office/powerpoint/2010/main" val="34218756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609AE1-E7B4-480C-A5BD-9954CFFAE0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菩提心的功德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1B95D9-EAA7-4102-A780-C4EA193CBA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en-US" dirty="0"/>
              <a:t>菩提心是大乘佛教的精华、灵魂和基础，无论是显宗、密宗还是藏传佛教各大宗派都非常重视菩提心</a:t>
            </a:r>
            <a:endParaRPr lang="en-US" altLang="zh-CN" dirty="0"/>
          </a:p>
          <a:p>
            <a:r>
              <a:rPr lang="zh-CN" altLang="en-US" dirty="0"/>
              <a:t>没修好菩提心就没办法修其他大乘佛教的法</a:t>
            </a:r>
          </a:p>
          <a:p>
            <a:r>
              <a:rPr lang="zh-CN" altLang="en-US" dirty="0"/>
              <a:t>学习菩提心推荐</a:t>
            </a:r>
            <a:r>
              <a:rPr lang="en-US" altLang="zh-CN" dirty="0"/>
              <a:t>《</a:t>
            </a:r>
            <a:r>
              <a:rPr lang="zh-CN" altLang="en-US" dirty="0"/>
              <a:t>入菩萨行论</a:t>
            </a:r>
            <a:r>
              <a:rPr lang="en-US" altLang="zh-CN" dirty="0"/>
              <a:t>》</a:t>
            </a:r>
            <a:r>
              <a:rPr lang="zh-CN" altLang="en-US" dirty="0"/>
              <a:t>，它在藏传佛教中的地位很高，从头到尾都是讲菩提心</a:t>
            </a:r>
            <a:endParaRPr lang="en-US" altLang="zh-CN" dirty="0"/>
          </a:p>
          <a:p>
            <a:r>
              <a:rPr lang="zh-CN" altLang="en-US" dirty="0"/>
              <a:t>学习菩提心的功德可参考：</a:t>
            </a:r>
            <a:endParaRPr lang="en-US" altLang="zh-CN" dirty="0"/>
          </a:p>
          <a:p>
            <a:pPr lvl="1"/>
            <a:r>
              <a:rPr lang="en-US" altLang="zh-CN" dirty="0"/>
              <a:t>《</a:t>
            </a:r>
            <a:r>
              <a:rPr lang="zh-CN" altLang="en-US" dirty="0"/>
              <a:t>入菩萨行论</a:t>
            </a:r>
            <a:r>
              <a:rPr lang="en-US" altLang="zh-CN" dirty="0"/>
              <a:t>》</a:t>
            </a:r>
            <a:r>
              <a:rPr lang="zh-CN" altLang="en-US" dirty="0"/>
              <a:t>的第一品</a:t>
            </a:r>
            <a:r>
              <a:rPr lang="en-US" altLang="zh-CN" dirty="0"/>
              <a:t>----</a:t>
            </a:r>
            <a:r>
              <a:rPr lang="zh-CN" altLang="en-US" dirty="0"/>
              <a:t>菩提心的利益（归纳了</a:t>
            </a:r>
            <a:r>
              <a:rPr lang="en-US" altLang="zh-CN" dirty="0"/>
              <a:t>《</a:t>
            </a:r>
            <a:r>
              <a:rPr lang="zh-CN" altLang="en-US" dirty="0"/>
              <a:t>华严经</a:t>
            </a:r>
            <a:r>
              <a:rPr lang="en-US" altLang="zh-CN" dirty="0"/>
              <a:t>》 </a:t>
            </a:r>
            <a:r>
              <a:rPr lang="zh-CN" altLang="en-US" dirty="0"/>
              <a:t>的内容）</a:t>
            </a:r>
            <a:endParaRPr lang="en-US" altLang="zh-CN" dirty="0"/>
          </a:p>
          <a:p>
            <a:pPr lvl="1"/>
            <a:r>
              <a:rPr lang="en-US" altLang="zh-CN" dirty="0"/>
              <a:t>《</a:t>
            </a:r>
            <a:r>
              <a:rPr lang="zh-CN" altLang="en-US" dirty="0"/>
              <a:t>华严经</a:t>
            </a:r>
            <a:r>
              <a:rPr lang="en-US" altLang="zh-CN" dirty="0"/>
              <a:t>》</a:t>
            </a:r>
            <a:r>
              <a:rPr lang="zh-CN" altLang="en-US" dirty="0"/>
              <a:t>的入法界品</a:t>
            </a:r>
            <a:r>
              <a:rPr lang="en-US" altLang="zh-CN" dirty="0"/>
              <a:t>----</a:t>
            </a:r>
            <a:r>
              <a:rPr lang="zh-CN" altLang="en-US" dirty="0"/>
              <a:t>从一百多个比喻来解释和描述菩提心的功德</a:t>
            </a:r>
          </a:p>
          <a:p>
            <a:endParaRPr lang="zh-CN" altLang="en-US" dirty="0"/>
          </a:p>
          <a:p>
            <a:endParaRPr lang="zh-CN" altLang="en-US" dirty="0"/>
          </a:p>
          <a:p>
            <a:endParaRPr lang="en-CA" altLang="zh-CN" dirty="0"/>
          </a:p>
        </p:txBody>
      </p:sp>
    </p:spTree>
    <p:extLst>
      <p:ext uri="{BB962C8B-B14F-4D97-AF65-F5344CB8AC3E}">
        <p14:creationId xmlns:p14="http://schemas.microsoft.com/office/powerpoint/2010/main" val="36502610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AC3B9C-48E7-4A4A-9CFF-44674130DA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41527"/>
            <a:ext cx="10515600" cy="557494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sz="2600" dirty="0"/>
              <a:t>诵词：暇满人身极难得，既得能办人生利，</a:t>
            </a:r>
          </a:p>
          <a:p>
            <a:pPr marL="0" indent="0">
              <a:buNone/>
            </a:pPr>
            <a:r>
              <a:rPr lang="en-US" altLang="zh-CN" sz="2600" dirty="0"/>
              <a:t>	 </a:t>
            </a:r>
            <a:r>
              <a:rPr lang="zh-CN" altLang="en-US" sz="2600" dirty="0"/>
              <a:t>倘若今生利未办，后世怎得此圆满。</a:t>
            </a:r>
          </a:p>
          <a:p>
            <a:pPr marL="0" indent="0">
              <a:buNone/>
            </a:pPr>
            <a:endParaRPr lang="zh-CN" altLang="en-US" sz="2600" dirty="0"/>
          </a:p>
          <a:p>
            <a:r>
              <a:rPr lang="zh-CN" altLang="en-US" sz="2600" dirty="0"/>
              <a:t>暇满的人身非常难得，得到了这个人身可以自利利他</a:t>
            </a:r>
            <a:endParaRPr lang="en-US" altLang="zh-CN" sz="2600" dirty="0"/>
          </a:p>
          <a:p>
            <a:r>
              <a:rPr lang="zh-CN" altLang="en-US" sz="2600" dirty="0"/>
              <a:t>如果不去珍惜，只做世间八法，不自利利他，不去创造条件，下一世就不一定有这个机会能得到暇满的人身</a:t>
            </a:r>
            <a:endParaRPr lang="en-US" altLang="zh-CN" sz="2600" dirty="0"/>
          </a:p>
          <a:p>
            <a:r>
              <a:rPr lang="zh-CN" altLang="en-US" sz="2600" dirty="0"/>
              <a:t>所以我们不能为了工作和家庭放弃修行，要在这之间找到平衡</a:t>
            </a:r>
          </a:p>
          <a:p>
            <a:pPr marL="0" indent="0">
              <a:buNone/>
            </a:pPr>
            <a:endParaRPr lang="zh-CN" altLang="en-US" sz="2600" dirty="0"/>
          </a:p>
          <a:p>
            <a:pPr marL="0" indent="0">
              <a:buNone/>
            </a:pPr>
            <a:endParaRPr lang="en-US" altLang="zh-CN" sz="2600" dirty="0"/>
          </a:p>
        </p:txBody>
      </p:sp>
    </p:spTree>
    <p:extLst>
      <p:ext uri="{BB962C8B-B14F-4D97-AF65-F5344CB8AC3E}">
        <p14:creationId xmlns:p14="http://schemas.microsoft.com/office/powerpoint/2010/main" val="17648111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AC3B9C-48E7-4A4A-9CFF-44674130DA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41527"/>
            <a:ext cx="10515600" cy="557494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zh-CN" altLang="en-US" sz="2600" dirty="0"/>
              <a:t>诵词：犹如乌云暗夜中，刹那闪电极明亮，</a:t>
            </a:r>
          </a:p>
          <a:p>
            <a:pPr marL="0" indent="0">
              <a:buNone/>
            </a:pPr>
            <a:r>
              <a:rPr lang="en-US" altLang="zh-CN" sz="2600" dirty="0"/>
              <a:t>	 </a:t>
            </a:r>
            <a:r>
              <a:rPr lang="zh-CN" altLang="en-US" sz="2600" dirty="0"/>
              <a:t>如是因佛威德力，世人暂萌修福意。</a:t>
            </a:r>
          </a:p>
          <a:p>
            <a:pPr marL="0" indent="0">
              <a:buNone/>
            </a:pPr>
            <a:endParaRPr lang="zh-CN" altLang="en-US" sz="2600" dirty="0"/>
          </a:p>
          <a:p>
            <a:r>
              <a:rPr lang="zh-CN" altLang="en-US" sz="2600" dirty="0"/>
              <a:t>我们世俗的人，没有太多的修行，要产生真实的出离心和菩提心是非常不容易的</a:t>
            </a:r>
            <a:endParaRPr lang="en-US" altLang="zh-CN" sz="2600" dirty="0"/>
          </a:p>
          <a:p>
            <a:r>
              <a:rPr lang="zh-CN" altLang="en-US" sz="2600" dirty="0"/>
              <a:t>大部分人的内心非常黑暗，犹如乌云满天时，没有日光，没有月光，甚至连星光都没有，一片黑暗</a:t>
            </a:r>
            <a:endParaRPr lang="en-US" altLang="zh-CN" sz="2600" dirty="0"/>
          </a:p>
          <a:p>
            <a:r>
              <a:rPr lang="zh-CN" altLang="en-US" sz="2600" dirty="0"/>
              <a:t>这时候出现光是非常不容易的，除非出现非常短暂的闪电</a:t>
            </a:r>
            <a:endParaRPr lang="en-US" altLang="zh-CN" sz="2600" dirty="0"/>
          </a:p>
          <a:p>
            <a:r>
              <a:rPr lang="zh-CN" altLang="en-US" sz="2600" dirty="0"/>
              <a:t>因为佛的加持以及我们以前积累的福报，我们心中会暂时出现这样像闪电般的善心（出离心和菩提心），但很容易就会被我们的负能量抹掉</a:t>
            </a:r>
            <a:endParaRPr lang="en-US" altLang="zh-CN" sz="2600" dirty="0"/>
          </a:p>
          <a:p>
            <a:r>
              <a:rPr lang="zh-CN" altLang="en-US" sz="2600" dirty="0"/>
              <a:t>我们这一次有善心，想学大乘佛法，想利益众生，想成佛。有这种想法是非常难得的，我们一定要好好珍惜和培养这份善心</a:t>
            </a:r>
          </a:p>
          <a:p>
            <a:pPr marL="0" indent="0">
              <a:buNone/>
            </a:pPr>
            <a:endParaRPr lang="en-US" altLang="zh-CN" sz="2600" dirty="0"/>
          </a:p>
        </p:txBody>
      </p:sp>
    </p:spTree>
    <p:extLst>
      <p:ext uri="{BB962C8B-B14F-4D97-AF65-F5344CB8AC3E}">
        <p14:creationId xmlns:p14="http://schemas.microsoft.com/office/powerpoint/2010/main" val="28581956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AC3B9C-48E7-4A4A-9CFF-44674130DA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41527"/>
            <a:ext cx="10515600" cy="557494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sz="2600" dirty="0"/>
              <a:t>诵词：以是善行恒微弱，罪恶力大极难挡，</a:t>
            </a:r>
          </a:p>
          <a:p>
            <a:pPr marL="0" indent="0">
              <a:buNone/>
            </a:pPr>
            <a:r>
              <a:rPr lang="en-US" altLang="zh-CN" sz="2600" dirty="0"/>
              <a:t>	 </a:t>
            </a:r>
            <a:r>
              <a:rPr lang="zh-CN" altLang="en-US" sz="2600" dirty="0"/>
              <a:t>舍此圆满菩提心，何有余善能胜彼。</a:t>
            </a:r>
          </a:p>
          <a:p>
            <a:pPr marL="0" indent="0">
              <a:buNone/>
            </a:pPr>
            <a:endParaRPr lang="zh-CN" altLang="en-US" sz="2600" dirty="0"/>
          </a:p>
          <a:p>
            <a:r>
              <a:rPr lang="zh-CN" altLang="en-US" sz="2600" dirty="0"/>
              <a:t>我们在轮回中的行善是非常微弱和不标准的，因为没有核心力量（证悟空性，出离心和菩提心），而且我们行善的机会和行动也不多</a:t>
            </a:r>
            <a:endParaRPr lang="en-US" altLang="zh-CN" sz="2600" dirty="0"/>
          </a:p>
          <a:p>
            <a:r>
              <a:rPr lang="zh-CN" altLang="en-US" sz="2600" dirty="0"/>
              <a:t>我们从无始以来造的罪都是非常标准和有力量的</a:t>
            </a:r>
            <a:endParaRPr lang="en-US" altLang="zh-CN" sz="2600" dirty="0"/>
          </a:p>
          <a:p>
            <a:r>
              <a:rPr lang="zh-CN" altLang="en-US" sz="2600" dirty="0"/>
              <a:t>在这种情况下，我们还舍弃了菩提心，那么就没有办法可以帮助我们消掉过去的罪过（忏悔的力量不大，只能减轻罪业而不能去除）</a:t>
            </a:r>
            <a:endParaRPr lang="en-US" altLang="zh-CN" sz="2600" dirty="0"/>
          </a:p>
          <a:p>
            <a:r>
              <a:rPr lang="zh-CN" altLang="en-US" sz="2600" dirty="0"/>
              <a:t>没有菩提心，做什么事情都没有力量，不能成功</a:t>
            </a:r>
          </a:p>
        </p:txBody>
      </p:sp>
    </p:spTree>
    <p:extLst>
      <p:ext uri="{BB962C8B-B14F-4D97-AF65-F5344CB8AC3E}">
        <p14:creationId xmlns:p14="http://schemas.microsoft.com/office/powerpoint/2010/main" val="11781070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AC3B9C-48E7-4A4A-9CFF-44674130DA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41527"/>
            <a:ext cx="10515600" cy="557494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sz="2600" dirty="0"/>
              <a:t>诵词：佛于多劫深思维，见此觉心最饶益，</a:t>
            </a:r>
          </a:p>
          <a:p>
            <a:pPr marL="0" indent="0">
              <a:buNone/>
            </a:pPr>
            <a:r>
              <a:rPr lang="en-US" altLang="zh-CN" sz="2600" dirty="0"/>
              <a:t>	 </a:t>
            </a:r>
            <a:r>
              <a:rPr lang="zh-CN" altLang="en-US" sz="2600" dirty="0"/>
              <a:t>无量众生依于此，顺利能获最胜乐。</a:t>
            </a:r>
          </a:p>
          <a:p>
            <a:pPr marL="0" indent="0">
              <a:buNone/>
            </a:pPr>
            <a:endParaRPr lang="zh-CN" altLang="en-US" sz="2600" dirty="0"/>
          </a:p>
          <a:p>
            <a:r>
              <a:rPr lang="zh-CN" altLang="en-US" sz="2600" dirty="0"/>
              <a:t>诸佛菩萨在漫长的时间中，深入思考什么东西最能够利益众生。最后发现没有什么是比菩提心对众生更有帮助的了</a:t>
            </a:r>
            <a:endParaRPr lang="en-US" altLang="zh-CN" sz="2600" dirty="0"/>
          </a:p>
          <a:p>
            <a:r>
              <a:rPr lang="zh-CN" altLang="en-US" sz="2600" dirty="0"/>
              <a:t>无数的众生依靠菩提心，顺利的得到了佛的果位，远离了所有的痛苦</a:t>
            </a:r>
            <a:endParaRPr lang="en-US" altLang="zh-CN" sz="2600" dirty="0"/>
          </a:p>
        </p:txBody>
      </p:sp>
    </p:spTree>
    <p:extLst>
      <p:ext uri="{BB962C8B-B14F-4D97-AF65-F5344CB8AC3E}">
        <p14:creationId xmlns:p14="http://schemas.microsoft.com/office/powerpoint/2010/main" val="35685837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AC3B9C-48E7-4A4A-9CFF-44674130DA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41527"/>
            <a:ext cx="10515600" cy="557494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sz="2600" dirty="0"/>
              <a:t>诵词：欲灭三有百般苦，及除有情众不安，</a:t>
            </a:r>
          </a:p>
          <a:p>
            <a:pPr marL="0" indent="0">
              <a:buNone/>
            </a:pPr>
            <a:r>
              <a:rPr lang="en-US" altLang="zh-CN" sz="2600" dirty="0"/>
              <a:t>	 </a:t>
            </a:r>
            <a:r>
              <a:rPr lang="zh-CN" altLang="en-US" sz="2600" dirty="0"/>
              <a:t>欲享百种快乐者，恒常莫舍菩提心。</a:t>
            </a:r>
          </a:p>
          <a:p>
            <a:pPr marL="0" indent="0">
              <a:buNone/>
            </a:pPr>
            <a:endParaRPr lang="zh-CN" altLang="en-US" sz="2600" dirty="0"/>
          </a:p>
          <a:p>
            <a:r>
              <a:rPr lang="zh-CN" altLang="en-US" sz="2600" dirty="0"/>
              <a:t>如果谁想消除轮回的百般痛苦，一定不能舍弃菩提心</a:t>
            </a:r>
            <a:endParaRPr lang="en-US" altLang="zh-CN" sz="2600" dirty="0"/>
          </a:p>
          <a:p>
            <a:r>
              <a:rPr lang="zh-CN" altLang="en-US" sz="2600" dirty="0"/>
              <a:t>如果谁想帮助众生断除不安，一定不能舍弃菩提心</a:t>
            </a:r>
            <a:endParaRPr lang="en-US" altLang="zh-CN" sz="2600" dirty="0"/>
          </a:p>
          <a:p>
            <a:r>
              <a:rPr lang="zh-CN" altLang="en-US" sz="2600" dirty="0"/>
              <a:t>如果谁想享受超越世俗的快乐，一定不能舍弃菩提心</a:t>
            </a:r>
            <a:endParaRPr lang="en-US" altLang="zh-CN" sz="2600" dirty="0"/>
          </a:p>
          <a:p>
            <a:r>
              <a:rPr lang="zh-CN" altLang="en-US" sz="2600" dirty="0"/>
              <a:t>佛说轮回是痛苦的，但佛也讲轮回是幸福的。幸福与否，其实是由我们的心来决定</a:t>
            </a:r>
            <a:endParaRPr lang="en-US" altLang="zh-CN" sz="2600" dirty="0"/>
          </a:p>
          <a:p>
            <a:r>
              <a:rPr lang="zh-CN" altLang="en-US" sz="2600" dirty="0"/>
              <a:t>当内心是黑暗的时候，那么轮回一定充满痛苦。当内心强大，有智慧，有菩提心的时候，轮回是幸福快乐的。就像菩萨的第一地叫做极喜地，因为获得了永不退转的利益众生的能力，所以极度的</a:t>
            </a:r>
            <a:r>
              <a:rPr lang="zh-CN" altLang="en-US" sz="2600"/>
              <a:t>欢喜</a:t>
            </a:r>
            <a:endParaRPr lang="en-US" altLang="zh-CN" sz="2600" dirty="0"/>
          </a:p>
        </p:txBody>
      </p:sp>
    </p:spTree>
    <p:extLst>
      <p:ext uri="{BB962C8B-B14F-4D97-AF65-F5344CB8AC3E}">
        <p14:creationId xmlns:p14="http://schemas.microsoft.com/office/powerpoint/2010/main" val="21537905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1139</TotalTime>
  <Words>1207</Words>
  <Application>Microsoft Office PowerPoint</Application>
  <PresentationFormat>Widescreen</PresentationFormat>
  <Paragraphs>50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  菩提心   上师开示1</vt:lpstr>
      <vt:lpstr>发菩提心</vt:lpstr>
      <vt:lpstr>菩提心的基础</vt:lpstr>
      <vt:lpstr>菩提心的功德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佛教的物种起源说</dc:title>
  <dc:creator>che oscar</dc:creator>
  <cp:lastModifiedBy>che oscar</cp:lastModifiedBy>
  <cp:revision>92</cp:revision>
  <dcterms:created xsi:type="dcterms:W3CDTF">2019-09-09T22:11:19Z</dcterms:created>
  <dcterms:modified xsi:type="dcterms:W3CDTF">2022-08-29T22:57:37Z</dcterms:modified>
</cp:coreProperties>
</file>