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26"/>
  </p:notesMasterIdLst>
  <p:handoutMasterIdLst>
    <p:handoutMasterId r:id="rId27"/>
  </p:handoutMasterIdLst>
  <p:sldIdLst>
    <p:sldId id="257" r:id="rId3"/>
    <p:sldId id="258" r:id="rId4"/>
    <p:sldId id="1819" r:id="rId5"/>
    <p:sldId id="2010" r:id="rId6"/>
    <p:sldId id="2001" r:id="rId7"/>
    <p:sldId id="2076" r:id="rId8"/>
    <p:sldId id="1800" r:id="rId9"/>
    <p:sldId id="2260" r:id="rId10"/>
    <p:sldId id="2261" r:id="rId11"/>
    <p:sldId id="1804" r:id="rId12"/>
    <p:sldId id="2262" r:id="rId13"/>
    <p:sldId id="2154" r:id="rId14"/>
    <p:sldId id="2263" r:id="rId15"/>
    <p:sldId id="2208" r:id="rId16"/>
    <p:sldId id="2264" r:id="rId17"/>
    <p:sldId id="2265" r:id="rId18"/>
    <p:sldId id="815" r:id="rId19"/>
    <p:sldId id="890" r:id="rId20"/>
    <p:sldId id="2058" r:id="rId21"/>
    <p:sldId id="2171" r:id="rId22"/>
    <p:sldId id="2259" r:id="rId23"/>
    <p:sldId id="2266" r:id="rId24"/>
    <p:sldId id="298" r:id="rId25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10" userDrawn="1">
          <p15:clr>
            <a:srgbClr val="A4A3A4"/>
          </p15:clr>
        </p15:guide>
        <p15:guide id="2" pos="286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341F"/>
    <a:srgbClr val="AA3F26"/>
    <a:srgbClr val="00339A"/>
    <a:srgbClr val="003FBC"/>
    <a:srgbClr val="FF6D6D"/>
    <a:srgbClr val="A20000"/>
    <a:srgbClr val="81301D"/>
    <a:srgbClr val="8771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66" autoAdjust="0"/>
    <p:restoredTop sz="95892" autoAdjust="0"/>
  </p:normalViewPr>
  <p:slideViewPr>
    <p:cSldViewPr snapToObjects="1" showGuides="1">
      <p:cViewPr varScale="1">
        <p:scale>
          <a:sx n="96" d="100"/>
          <a:sy n="96" d="100"/>
        </p:scale>
        <p:origin x="1368" y="72"/>
      </p:cViewPr>
      <p:guideLst>
        <p:guide orient="horz" pos="2210"/>
        <p:guide pos="2862"/>
      </p:guideLst>
    </p:cSldViewPr>
  </p:slideViewPr>
  <p:outlineViewPr>
    <p:cViewPr>
      <p:scale>
        <a:sx n="33" d="100"/>
        <a:sy n="33" d="100"/>
      </p:scale>
      <p:origin x="0" y="-4498"/>
    </p:cViewPr>
  </p:outlineViewPr>
  <p:notesTextViewPr>
    <p:cViewPr>
      <p:scale>
        <a:sx n="1" d="1"/>
        <a:sy n="1" d="1"/>
      </p:scale>
      <p:origin x="0" y="0"/>
    </p:cViewPr>
  </p:notesTextViewPr>
  <p:sorterViewPr showFormatting="0">
    <p:cViewPr>
      <p:scale>
        <a:sx n="100" d="100"/>
        <a:sy n="100" d="100"/>
      </p:scale>
      <p:origin x="0" y="-3101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2026/5/12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73589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页眉占位符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Tx/>
              <a:buNone/>
              <a:defRPr sz="1200"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099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Tx/>
              <a:buNone/>
              <a:defRPr sz="1200">
                <a:latin typeface="Calibri" panose="020F050202020403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76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noFill/>
          </a:ln>
        </p:spPr>
      </p:sp>
      <p:sp>
        <p:nvSpPr>
          <p:cNvPr id="4101" name="备注占位符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102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buFontTx/>
              <a:buNone/>
              <a:defRPr sz="1200"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03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buFontTx/>
              <a:buNone/>
              <a:defRPr sz="1200">
                <a:latin typeface="Calibri" panose="020F050202020403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0555031-67E6-4789-9C03-D478E6AD99D7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979735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2026/5/12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2026/5/12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37338" y="254000"/>
            <a:ext cx="2073275" cy="6284913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15925" y="254000"/>
            <a:ext cx="6069013" cy="6284913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2026/5/12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2026/5/12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2026/5/12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2026/5/12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19100" y="1219200"/>
            <a:ext cx="4068763" cy="4572000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0263" y="1219200"/>
            <a:ext cx="4070350" cy="4572000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2026/5/12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2026/5/12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2026/5/12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2026/5/12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2026/5/12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2026/5/12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just" defTabSz="914400" rtl="0" eaLnBrk="0" fontAlgn="base" latinLnBrk="0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None/>
              <a:defRPr/>
            </a:pPr>
            <a:endParaRPr kumimoji="0" lang="zh-CN" alt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2026/5/12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2026/5/12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38925" y="312738"/>
            <a:ext cx="2071688" cy="5478462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19100" y="312738"/>
            <a:ext cx="6067425" cy="5478462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2026/5/12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2026/5/12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19100" y="1184275"/>
            <a:ext cx="4068763" cy="535463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0263" y="1184275"/>
            <a:ext cx="4070350" cy="535463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2026/5/12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2026/5/12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2026/5/12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2026/5/12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2026/5/12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just" defTabSz="914400" rtl="0" eaLnBrk="0" fontAlgn="base" latinLnBrk="0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endParaRPr kumimoji="0" lang="zh-CN" alt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2026/5/12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7"/>
          <p:cNvPicPr>
            <a:picLocks noChangeAspect="1"/>
          </p:cNvPicPr>
          <p:nvPr/>
        </p:nvPicPr>
        <p:blipFill>
          <a:blip r:embed="rId13"/>
          <a:srcRect t="1688" b="27"/>
          <a:stretch>
            <a:fillRect/>
          </a:stretch>
        </p:blipFill>
        <p:spPr>
          <a:xfrm>
            <a:off x="-33337" y="0"/>
            <a:ext cx="9177337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KSO_BT1"/>
          <p:cNvSpPr>
            <a:spLocks noGrp="1"/>
          </p:cNvSpPr>
          <p:nvPr>
            <p:ph type="title"/>
          </p:nvPr>
        </p:nvSpPr>
        <p:spPr>
          <a:xfrm>
            <a:off x="415925" y="254000"/>
            <a:ext cx="8291513" cy="70961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/>
            <a:r>
              <a:rPr lang="zh-CN" altLang="zh-CN" dirty="0"/>
              <a:t>单击此处编辑母版标题样式</a:t>
            </a:r>
          </a:p>
        </p:txBody>
      </p:sp>
      <p:sp>
        <p:nvSpPr>
          <p:cNvPr id="1028" name="KSO_BC1"/>
          <p:cNvSpPr>
            <a:spLocks noGrp="1"/>
          </p:cNvSpPr>
          <p:nvPr>
            <p:ph type="body"/>
          </p:nvPr>
        </p:nvSpPr>
        <p:spPr>
          <a:xfrm>
            <a:off x="419100" y="1184275"/>
            <a:ext cx="8291513" cy="535463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zh-CN" dirty="0"/>
              <a:t>单击此处编辑母版文本样式</a:t>
            </a:r>
          </a:p>
          <a:p>
            <a:pPr lvl="1"/>
            <a:r>
              <a:rPr lang="zh-CN" altLang="zh-CN" dirty="0"/>
              <a:t>第二级</a:t>
            </a:r>
          </a:p>
        </p:txBody>
      </p:sp>
      <p:sp>
        <p:nvSpPr>
          <p:cNvPr id="1029" name="KSO_FD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9D9D9D"/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2026/5/12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30" name="KSO_FT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9D9D9D"/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31" name="KSO_FN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9D9D9D"/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9pPr>
    </p:titleStyle>
    <p:bodyStyle>
      <a:lvl1pPr marL="357505" indent="-357505" algn="just" rtl="0" eaLnBrk="0" fontAlgn="base" hangingPunct="0">
        <a:lnSpc>
          <a:spcPct val="110000"/>
        </a:lnSpc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" panose="05000000000000000000" pitchFamily="2" charset="2"/>
        <a:buChar char="{"/>
        <a:defRPr sz="24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57505" indent="-357505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rgbClr val="DABE8B"/>
        </a:buClr>
        <a:buFont typeface="幼圆" pitchFamily="49" charset="-122"/>
        <a:buChar char=" 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0"/>
          <p:cNvPicPr>
            <a:picLocks noChangeAspect="1"/>
          </p:cNvPicPr>
          <p:nvPr/>
        </p:nvPicPr>
        <p:blipFill>
          <a:blip r:embed="rId13"/>
          <a:srcRect l="1598" t="2747" r="1154" b="571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1" name="图片 11"/>
          <p:cNvPicPr>
            <a:picLocks noChangeAspect="1"/>
          </p:cNvPicPr>
          <p:nvPr/>
        </p:nvPicPr>
        <p:blipFill>
          <a:blip r:embed="rId14"/>
          <a:srcRect r="3616" b="10127"/>
          <a:stretch>
            <a:fillRect/>
          </a:stretch>
        </p:blipFill>
        <p:spPr>
          <a:xfrm>
            <a:off x="6967538" y="5340350"/>
            <a:ext cx="2176462" cy="1517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2" name="KSO_BT1"/>
          <p:cNvSpPr>
            <a:spLocks noGrp="1"/>
          </p:cNvSpPr>
          <p:nvPr>
            <p:ph type="title"/>
          </p:nvPr>
        </p:nvSpPr>
        <p:spPr>
          <a:xfrm>
            <a:off x="419100" y="312738"/>
            <a:ext cx="8291513" cy="65405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/>
            <a:r>
              <a:rPr lang="zh-CN" altLang="zh-CN" dirty="0"/>
              <a:t>单击此处编辑母版标题样式</a:t>
            </a:r>
          </a:p>
        </p:txBody>
      </p:sp>
      <p:sp>
        <p:nvSpPr>
          <p:cNvPr id="2053" name="KSO_BC1"/>
          <p:cNvSpPr>
            <a:spLocks noGrp="1"/>
          </p:cNvSpPr>
          <p:nvPr>
            <p:ph type="body"/>
          </p:nvPr>
        </p:nvSpPr>
        <p:spPr>
          <a:xfrm>
            <a:off x="419100" y="1219200"/>
            <a:ext cx="8291513" cy="45720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zh-CN" dirty="0"/>
              <a:t>单击此处编辑母版文本样式</a:t>
            </a:r>
          </a:p>
          <a:p>
            <a:pPr lvl="1"/>
            <a:r>
              <a:rPr lang="zh-CN" altLang="zh-CN" dirty="0"/>
              <a:t>第二级</a:t>
            </a:r>
          </a:p>
        </p:txBody>
      </p:sp>
      <p:sp>
        <p:nvSpPr>
          <p:cNvPr id="2054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9D9D9D"/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2026/5/12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55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9D9D9D"/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56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9D9D9D"/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9pPr>
    </p:titleStyle>
    <p:bodyStyle>
      <a:lvl1pPr marL="357505" indent="-357505" algn="just" rtl="0" eaLnBrk="0" fontAlgn="base" hangingPunct="0">
        <a:lnSpc>
          <a:spcPct val="110000"/>
        </a:lnSpc>
        <a:spcBef>
          <a:spcPts val="6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f"/>
        <a:defRPr sz="24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57505" indent="-357505" algn="l" rtl="0" eaLnBrk="0" fontAlgn="base" hangingPunct="0">
        <a:lnSpc>
          <a:spcPct val="120000"/>
        </a:lnSpc>
        <a:spcBef>
          <a:spcPct val="0"/>
        </a:spcBef>
        <a:spcAft>
          <a:spcPts val="600"/>
        </a:spcAft>
        <a:buClr>
          <a:srgbClr val="E3BB6C"/>
        </a:buClr>
        <a:buFont typeface="幼圆" pitchFamily="49" charset="-122"/>
        <a:buChar char=" 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/>
          </p:cNvSpPr>
          <p:nvPr>
            <p:ph type="ctrTitle" idx="4294967295"/>
          </p:nvPr>
        </p:nvSpPr>
        <p:spPr>
          <a:xfrm>
            <a:off x="679450" y="1892300"/>
            <a:ext cx="7772400" cy="571500"/>
          </a:xfrm>
        </p:spPr>
        <p:txBody>
          <a:bodyPr vert="horz" wrap="square" lIns="91440" tIns="45720" rIns="91440" bIns="45720" anchor="b" anchorCtr="0"/>
          <a:lstStyle>
            <a:lvl1pPr lvl="0">
              <a:buClrTx/>
              <a:buSzTx/>
              <a:buFontTx/>
              <a:defRPr/>
            </a:lvl1pPr>
          </a:lstStyle>
          <a:p>
            <a:pPr lvl="0" algn="ctr" eaLnBrk="1" hangingPunct="1"/>
            <a:r>
              <a:rPr lang="zh-CN" altLang="en-US" sz="4000" dirty="0">
                <a:solidFill>
                  <a:srgbClr val="990000"/>
                </a:solidFill>
              </a:rPr>
              <a:t>入行</a:t>
            </a:r>
            <a:r>
              <a:rPr lang="zh-CN" altLang="en-US" sz="4000" dirty="0" smtClean="0">
                <a:solidFill>
                  <a:srgbClr val="990000"/>
                </a:solidFill>
              </a:rPr>
              <a:t>论</a:t>
            </a:r>
            <a:r>
              <a:rPr lang="en-US" altLang="zh-CN" sz="4000" dirty="0" smtClean="0">
                <a:solidFill>
                  <a:srgbClr val="990000"/>
                </a:solidFill>
              </a:rPr>
              <a:t>143</a:t>
            </a:r>
            <a:r>
              <a:rPr lang="zh-CN" altLang="en-US" sz="4000" dirty="0" smtClean="0">
                <a:solidFill>
                  <a:srgbClr val="990000"/>
                </a:solidFill>
              </a:rPr>
              <a:t>课</a:t>
            </a:r>
            <a:endParaRPr lang="zh-CN" altLang="zh-CN" sz="4000" dirty="0">
              <a:solidFill>
                <a:srgbClr val="990000"/>
              </a:solidFill>
            </a:endParaRPr>
          </a:p>
        </p:txBody>
      </p:sp>
      <p:sp>
        <p:nvSpPr>
          <p:cNvPr id="4099" name="Rectangle 3"/>
          <p:cNvSpPr>
            <a:spLocks noGrp="1"/>
          </p:cNvSpPr>
          <p:nvPr>
            <p:ph type="subTitle" idx="4294967295"/>
          </p:nvPr>
        </p:nvSpPr>
        <p:spPr>
          <a:xfrm>
            <a:off x="679450" y="2740025"/>
            <a:ext cx="7759700" cy="1409700"/>
          </a:xfrm>
        </p:spPr>
        <p:txBody>
          <a:bodyPr vert="horz" wrap="square" lIns="91440" tIns="45720" rIns="91440" bIns="45720" anchor="t" anchorCtr="0"/>
          <a:lstStyle>
            <a:lvl1pPr marL="0" lvl="0" indent="0" algn="ctr"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lvl1pPr>
            <a:lvl2pPr marL="0" lvl="1" indent="0" algn="ctr">
              <a:buClr>
                <a:srgbClr val="DABE8B"/>
              </a:buClr>
              <a:buSzTx/>
              <a:buFont typeface="幼圆" pitchFamily="49" charset="-122"/>
              <a:buNone/>
              <a:defRPr/>
            </a:lvl2pPr>
            <a:lvl3pPr marL="914400" lvl="2" indent="0" algn="ctr">
              <a:buClrTx/>
              <a:buSzTx/>
              <a:buFont typeface="Arial" panose="020B0604020202020204" pitchFamily="34" charset="0"/>
              <a:buNone/>
              <a:defRPr/>
            </a:lvl3pPr>
            <a:lvl4pPr marL="1371600" lvl="3" indent="0" algn="ctr">
              <a:buClrTx/>
              <a:buSzTx/>
              <a:buFont typeface="Arial" panose="020B0604020202020204" pitchFamily="34" charset="0"/>
              <a:buNone/>
              <a:defRPr/>
            </a:lvl4pPr>
            <a:lvl5pPr marL="1828800" lvl="4" indent="0" algn="ctr">
              <a:buClrTx/>
              <a:buSzTx/>
              <a:buFont typeface="Arial" panose="020B0604020202020204" pitchFamily="34" charset="0"/>
              <a:buNone/>
              <a:defRPr/>
            </a:lvl5pPr>
          </a:lstStyle>
          <a:p>
            <a:pPr lvl="0" eaLnBrk="1" hangingPunct="1">
              <a:spcBef>
                <a:spcPts val="300"/>
              </a:spcBef>
            </a:pPr>
            <a:r>
              <a: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寂天菩萨</a:t>
            </a:r>
            <a:r>
              <a: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        著</a:t>
            </a:r>
          </a:p>
          <a:p>
            <a:pPr lvl="0" eaLnBrk="1" hangingPunct="1">
              <a:spcBef>
                <a:spcPts val="300"/>
              </a:spcBef>
            </a:pPr>
            <a:r>
              <a: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   索达吉仁波切    宣讲</a:t>
            </a:r>
          </a:p>
          <a:p>
            <a:pPr lvl="0" eaLnBrk="1" hangingPunct="1">
              <a:spcBef>
                <a:spcPts val="300"/>
              </a:spcBef>
            </a:pPr>
            <a:r>
              <a: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   生西法师        辅导</a:t>
            </a:r>
          </a:p>
        </p:txBody>
      </p:sp>
      <p:pic>
        <p:nvPicPr>
          <p:cNvPr id="4100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938" y="4425950"/>
            <a:ext cx="2462212" cy="18383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3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40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143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4341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06625" y="127762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Rectangle 39"/>
          <p:cNvSpPr>
            <a:spLocks noGrp="1"/>
          </p:cNvSpPr>
          <p:nvPr/>
        </p:nvSpPr>
        <p:spPr>
          <a:xfrm>
            <a:off x="3348038" y="44371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极力称吾德，令名扬世间，克抑彼功德，不令世间闻。</a:t>
            </a:r>
          </a:p>
        </p:txBody>
      </p:sp>
      <p:sp>
        <p:nvSpPr>
          <p:cNvPr id="14343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4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</a:p>
        </p:txBody>
      </p:sp>
      <p:sp>
        <p:nvSpPr>
          <p:cNvPr id="3" name="矩形 2"/>
          <p:cNvSpPr/>
          <p:nvPr/>
        </p:nvSpPr>
        <p:spPr>
          <a:xfrm>
            <a:off x="612775" y="1412776"/>
            <a:ext cx="7991475" cy="509370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latinLnBrk="1" hangingPunct="1">
              <a:lnSpc>
                <a:spcPts val="2600"/>
              </a:lnSpc>
              <a:buNone/>
            </a:pPr>
            <a:r>
              <a:rPr lang="zh-CN" altLang="en-US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消</a:t>
            </a:r>
            <a:r>
              <a:rPr lang="zh-CN" altLang="en-US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文释义</a:t>
            </a:r>
            <a:endParaRPr lang="en-US" altLang="zh-CN" b="1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无论如何，都要尽力使自己的功德光显于整个世间，而使谁也听不到他所具有的功德。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本颂重点</a:t>
            </a:r>
            <a:endParaRPr lang="en-US" altLang="zh-CN" b="1" u="sng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1. 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宣扬自己功德（“称吾德”）的过患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：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①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功德会损减乃至消失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；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②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招致违缘和非人的障碍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；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③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以竞争心夸大功德乃至无中生有捏造功德，则造下恶业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2. 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隐藏自己的功德，则可以调伏内心的傲慢、竞争等烦恼，增上知惭有愧等功德，同时令顺缘具足。并且，倘若自己真有功德，“桃李无言，下自成蹊”，无需刻意宣传，也自然会吸引众人。此外，当听到他人对自己的功德进行赞叹时，要冷静反观自己是否具足如是功德。即便具足，也要避免落入沾沾自喜中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3. 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如此换位观修，体会对方自赞毁他的心态，思维以此引发的恶果，而生起慈悲心。同时也反省和调伏自心。</a:t>
            </a:r>
            <a:endParaRPr lang="zh-CN" altLang="en-US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3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40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143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4341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06625" y="127762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Rectangle 39"/>
          <p:cNvSpPr>
            <a:spLocks noGrp="1"/>
          </p:cNvSpPr>
          <p:nvPr/>
        </p:nvSpPr>
        <p:spPr>
          <a:xfrm>
            <a:off x="3348038" y="44371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极力称吾德，令名扬世间，克抑彼功德，不令世间闻。</a:t>
            </a:r>
          </a:p>
        </p:txBody>
      </p:sp>
      <p:sp>
        <p:nvSpPr>
          <p:cNvPr id="14343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4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</a:p>
        </p:txBody>
      </p:sp>
      <p:sp>
        <p:nvSpPr>
          <p:cNvPr id="3" name="矩形 2"/>
          <p:cNvSpPr/>
          <p:nvPr/>
        </p:nvSpPr>
        <p:spPr>
          <a:xfrm>
            <a:off x="612775" y="1542994"/>
            <a:ext cx="7991475" cy="3760004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latinLnBrk="1" hangingPunct="1">
              <a:lnSpc>
                <a:spcPts val="2600"/>
              </a:lnSpc>
            </a:pPr>
            <a:r>
              <a:rPr lang="zh-CN" altLang="en-US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相关</a:t>
            </a:r>
            <a:r>
              <a:rPr lang="zh-CN" altLang="en-US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教</a:t>
            </a:r>
            <a:r>
              <a:rPr lang="zh-CN" altLang="en-US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证</a:t>
            </a:r>
            <a:endParaRPr lang="en-US" altLang="zh-CN" b="1" u="sng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1. 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阿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底峡尊者说过：“发露自己之过失，不觅他人之过失；隐藏自己之功德，宣扬他人之功德。”（真正的修行人应如是奉行。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佛经云：“以闻知诸法，以闻去罪恶。”通过闻法，可以了知诸法的实相，去除相续中的罪恶，闻法真的特别重要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萨迦班智达说：“所谓的闻法，就是听闻释迦牟尼佛的经典和高僧大德的教言。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4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《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中观宝鬘论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》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里面说：“莫爱世间语，应喜出世言。”修行人应该喜欢出世间的语言，对业因果、大德教言、佛经等方面，发自内心有一种欢喜；而不应随顺习气，热衷于与解脱无关的世间法，这完全是一种恶兆。</a:t>
            </a:r>
            <a:endParaRPr lang="zh-CN" altLang="en-US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75789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433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4340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143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4341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06625" y="127762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Rectangle 39"/>
          <p:cNvSpPr>
            <a:spLocks noGrp="1"/>
          </p:cNvSpPr>
          <p:nvPr/>
        </p:nvSpPr>
        <p:spPr>
          <a:xfrm>
            <a:off x="3348038" y="44624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复当隐吾过，受供而非他，令我获大利，受敬而非他。</a:t>
            </a:r>
          </a:p>
        </p:txBody>
      </p:sp>
      <p:sp>
        <p:nvSpPr>
          <p:cNvPr id="14343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4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</a:p>
        </p:txBody>
      </p:sp>
      <p:sp>
        <p:nvSpPr>
          <p:cNvPr id="3" name="矩形 2"/>
          <p:cNvSpPr/>
          <p:nvPr/>
        </p:nvSpPr>
        <p:spPr>
          <a:xfrm>
            <a:off x="612775" y="1549042"/>
            <a:ext cx="7991475" cy="509370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latinLnBrk="1" hangingPunct="1">
              <a:lnSpc>
                <a:spcPts val="2600"/>
              </a:lnSpc>
            </a:pP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消</a:t>
            </a:r>
            <a:r>
              <a:rPr lang="zh-CN" altLang="en-US" sz="1800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文释义</a:t>
            </a:r>
            <a:endParaRPr lang="en-US" altLang="zh-CN" sz="1800" b="1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想方设法隐瞒自己的过失，而暴露这位菩萨的所有过失，我试图自己受到众人供养，而对他并非如是，我获得丰厚利养，而令他一无所得，我受到众人恭敬，而不让他受到爱戴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本颂重点</a:t>
            </a:r>
            <a:endParaRPr lang="zh-CN" altLang="en-US" sz="1800" b="1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1. 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凡夫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隐藏自己的过失，是担心名闻利养会减少，这与宣扬自己功德一样，都是出于自利的我执。但佛菩萨无碍的慧眼照见一切众生相续当中的过失，因此不可能真正隐藏。因果不虚，这些过失的果报还是要自己承担。相反，若能发露己过，则可以打击我执，容易产生惭愧心和警觉心，避免再犯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喜说他人过失，自心当中一定带有各种烦恼，这些都是菩提心的障碍，务必要设法断除。而隐藏他人过失，虽然对方的过失还是存在的，但对自己相续当中善心的生起和增上，具有非常大的力量。不要忘记，菩提心的心所依，就是善心。从另一个角度而言，自心清净时，外境显现的一切也是清净的，看不到他人过失。因此要重视滋养善心，并尽量观清净心。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433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4340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143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4341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06625" y="127762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Rectangle 39"/>
          <p:cNvSpPr>
            <a:spLocks noGrp="1"/>
          </p:cNvSpPr>
          <p:nvPr/>
        </p:nvSpPr>
        <p:spPr>
          <a:xfrm>
            <a:off x="3348038" y="44624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复当隐吾过，受供而非他，令我获大利，受敬而非他。</a:t>
            </a:r>
          </a:p>
        </p:txBody>
      </p:sp>
      <p:sp>
        <p:nvSpPr>
          <p:cNvPr id="14343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4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</a:p>
        </p:txBody>
      </p:sp>
      <p:sp>
        <p:nvSpPr>
          <p:cNvPr id="3" name="矩形 2"/>
          <p:cNvSpPr/>
          <p:nvPr/>
        </p:nvSpPr>
        <p:spPr>
          <a:xfrm>
            <a:off x="612775" y="1549042"/>
            <a:ext cx="7991475" cy="476027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在实修自他相换时，既然和我竞争的人很想获得超胜我的功德，很想克抑我、独霸我的功德，我就观想把我的功德给他，他的过失由我来代受。如此令他们如愿以偿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endParaRPr lang="en-US" altLang="zh-CN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相关</a:t>
            </a:r>
            <a:r>
              <a:rPr lang="zh-CN" altLang="en-US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教</a:t>
            </a:r>
            <a:r>
              <a:rPr lang="zh-CN" altLang="en-US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证</a:t>
            </a:r>
            <a:endParaRPr lang="en-US" altLang="zh-CN" b="1" u="sng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1. 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萨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迦班智达说：“圣士观察自过失，劣者观察他过失，孔雀观察自身体，鸱鸮给人起恶兆。”（智者时刻观察自己，愚者却总喜欢观察他人。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华智仁波切说：“隐秘自己之功德，隐秘他人之过失，隐秘未来之计划。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endParaRPr lang="en-US" altLang="zh-CN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相关公案</a:t>
            </a:r>
            <a:endParaRPr lang="en-US" altLang="zh-CN" b="1" u="sng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1. 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广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化法师讲过的两个法师的故事。两个法师经常议论别人，肆意诽谤别人。他们不仅现世现报穷困潦倒，来世的地狱也会等着他们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以前法王如意宝要去美国，但法王说未来的计划没有实现前不能说。有些是可以公开的，但有些不方便，做人还是应该掌握分寸。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5655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433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4340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143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4341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06625" y="127762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Rectangle 39"/>
          <p:cNvSpPr>
            <a:spLocks noGrp="1"/>
          </p:cNvSpPr>
          <p:nvPr/>
        </p:nvSpPr>
        <p:spPr>
          <a:xfrm>
            <a:off x="3348038" y="44371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吾喜观望彼，沦落久遭难，令受众嘲讽，竞相共责难。</a:t>
            </a:r>
          </a:p>
        </p:txBody>
      </p:sp>
      <p:sp>
        <p:nvSpPr>
          <p:cNvPr id="14343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4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4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</a:p>
        </p:txBody>
      </p:sp>
      <p:sp>
        <p:nvSpPr>
          <p:cNvPr id="3" name="矩形 2"/>
          <p:cNvSpPr/>
          <p:nvPr/>
        </p:nvSpPr>
        <p:spPr>
          <a:xfrm>
            <a:off x="612775" y="1549042"/>
            <a:ext cx="7991475" cy="509370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latinLnBrk="1" hangingPunct="1">
              <a:lnSpc>
                <a:spcPts val="2600"/>
              </a:lnSpc>
              <a:buNone/>
            </a:pP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消</a:t>
            </a:r>
            <a:r>
              <a:rPr lang="zh-CN" altLang="en-US" sz="1800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文释义</a:t>
            </a:r>
            <a:endParaRPr lang="en-US" altLang="zh-CN" sz="1800" b="1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我怀着幸灾乐祸的心态观瞧着这位菩萨长期遭受痛苦，使他受到一切众生冷嘲热讽、交相谴责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本颂重点</a:t>
            </a:r>
            <a:endParaRPr lang="en-US" altLang="zh-CN" sz="1800" b="1" u="sng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1. 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竞争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心引发的幸灾乐祸是一种非常愚痴的行为。回忆一下，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《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入行论释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·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善说海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》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的安忍品中说：“纵令敌不，汝有何可乐？唯盼敌受苦，不成损他因。”对方本来已在沦落遭难的痛苦中，自己非但没有慈悲心，反而很开心，这已经完全背离了大乘菩萨道。并且，这样并不会为对方增加痛苦，只会令自己造下恶业（十不善业中的“害心”）并招致各种不如意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实修时换位思考，体会对方沦落遭难，以及被他人幸灾乐祸时的悲惨无助，从而生起代受他苦的慈悲心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相关</a:t>
            </a:r>
            <a:r>
              <a:rPr lang="zh-CN" altLang="en-US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公案</a:t>
            </a:r>
            <a:endParaRPr lang="en-US" altLang="zh-CN" b="1" u="sng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一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个小男孩受到别人欺负，他爸爸让他用木炭砸白色的衬衫，把衬衫想象成欺负他的人。但最后发现，自己全身都是黑的。“自己若以恶行去攻击别人，对别人的损害并不大，但对自己的反作用相当强。”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433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4340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143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4341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06625" y="127762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Rectangle 39"/>
          <p:cNvSpPr>
            <a:spLocks noGrp="1"/>
          </p:cNvSpPr>
          <p:nvPr/>
        </p:nvSpPr>
        <p:spPr>
          <a:xfrm>
            <a:off x="3348038" y="44371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据云此狂徒，欲与吾相争，财貌与慧识，种姓宁等我？</a:t>
            </a:r>
          </a:p>
        </p:txBody>
      </p:sp>
      <p:sp>
        <p:nvSpPr>
          <p:cNvPr id="14343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4" name="矩形 10"/>
          <p:cNvSpPr/>
          <p:nvPr/>
        </p:nvSpPr>
        <p:spPr>
          <a:xfrm>
            <a:off x="612775" y="977900"/>
            <a:ext cx="1077913" cy="41735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</a:t>
            </a:r>
            <a:r>
              <a:rPr lang="zh-CN" altLang="en-US" sz="1800" dirty="0" smtClean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5</a:t>
            </a:r>
            <a:r>
              <a:rPr lang="zh-CN" altLang="en-US" sz="1800" dirty="0" smtClean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  <a:endParaRPr lang="zh-CN" altLang="en-US" sz="1800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12775" y="1549042"/>
            <a:ext cx="7991475" cy="509370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latinLnBrk="1" hangingPunct="1">
              <a:lnSpc>
                <a:spcPts val="2600"/>
              </a:lnSpc>
              <a:buNone/>
            </a:pP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消</a:t>
            </a:r>
            <a:r>
              <a:rPr lang="zh-CN" altLang="en-US" sz="1800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文释义</a:t>
            </a:r>
            <a:endParaRPr lang="en-US" altLang="zh-CN" sz="1800" b="1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将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自己看作高者后观想：据说这个烦恼深重的低劣之辈竟然想与我比试高低、一争雌雄，这个人无论从见闻、智慧、容貌、种姓、财产方面能与我平起平坐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吗？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本颂重点</a:t>
            </a:r>
            <a:endParaRPr lang="en-US" altLang="zh-CN" sz="1800" b="1" u="sng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1. 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本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颂开始修“我慢”。换修之后现在的我，自认财貌、智慧、种姓等方面超胜，因而以蔑视、侮辱的心态俯视原来的我，认为这个“狂徒”不自量力。如此体会高者内心的傲慢和高处不胜寒的苦恼，由此生起悲悯心，承受他的过患与痛苦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要重点思维，如何能对高者生起悲心？一般而言，我们容易对低下者或平等者生悲心，而不易对比自己有福报者生悲心。但是，从菩萨乘的角度而言，并不从世间角度看对方的福报大小、地位高低，只要众生内心当中有烦恼（此处为傲慢），就会因此造恶业而感受恶果，那么他就是我应生悲心的对境。更何况处于高位者充满优越感，不易察觉自己的烦恼，这是更可怜的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85447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433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4340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143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4341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06625" y="127762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Rectangle 39"/>
          <p:cNvSpPr>
            <a:spLocks noGrp="1"/>
          </p:cNvSpPr>
          <p:nvPr/>
        </p:nvSpPr>
        <p:spPr>
          <a:xfrm>
            <a:off x="3348038" y="44371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据云此狂徒，欲与吾相争，财貌与慧识，种姓宁等我？</a:t>
            </a:r>
          </a:p>
        </p:txBody>
      </p:sp>
      <p:sp>
        <p:nvSpPr>
          <p:cNvPr id="14343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4" name="矩形 10"/>
          <p:cNvSpPr/>
          <p:nvPr/>
        </p:nvSpPr>
        <p:spPr>
          <a:xfrm>
            <a:off x="612775" y="977900"/>
            <a:ext cx="1077913" cy="41735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</a:t>
            </a:r>
            <a:r>
              <a:rPr lang="zh-CN" altLang="en-US" sz="1800" dirty="0" smtClean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5</a:t>
            </a:r>
            <a:r>
              <a:rPr lang="zh-CN" altLang="en-US" sz="1800" dirty="0" smtClean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  <a:endParaRPr lang="zh-CN" altLang="en-US" sz="1800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12775" y="1549042"/>
            <a:ext cx="7991475" cy="242630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要重视佛教的平等观。学了大乘菩萨道的人，对所有的众生应该有一视同仁的恭敬心和慈悲心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endParaRPr lang="en-US" altLang="zh-CN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相关</a:t>
            </a:r>
            <a:r>
              <a:rPr lang="zh-CN" altLang="en-US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教</a:t>
            </a:r>
            <a:r>
              <a:rPr lang="zh-CN" altLang="en-US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证</a:t>
            </a:r>
            <a:endParaRPr lang="en-US" altLang="zh-CN" b="1" u="sng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1. 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华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智仁波切曾说：“切莫自大与傲慢，切莫暗中说他过，于谁亦莫作轻毁。”</a:t>
            </a: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2. 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《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中观宝鬘论释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》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中引用佛经的教证说：“数百劫中极罕见，于此妙法生欢喜。”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47417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8675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8676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143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28677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68538" y="69215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78" name="TextBox 16"/>
          <p:cNvSpPr/>
          <p:nvPr/>
        </p:nvSpPr>
        <p:spPr>
          <a:xfrm>
            <a:off x="857250" y="2060575"/>
            <a:ext cx="6902450" cy="1869150"/>
          </a:xfrm>
          <a:prstGeom prst="roundRect">
            <a:avLst>
              <a:gd name="adj" fmla="val 10130"/>
            </a:avLst>
          </a:prstGeom>
          <a:noFill/>
          <a:ln w="25400" cap="flat" cmpd="sng">
            <a:solidFill>
              <a:srgbClr val="C00000"/>
            </a:solidFill>
            <a:prstDash val="sysDash"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800" b="1" dirty="0" smtClean="0">
                <a:solidFill>
                  <a:srgbClr val="0045D0"/>
                </a:solidFill>
                <a:latin typeface="黑体" panose="02010609060101010101" pitchFamily="49" charset="-122"/>
                <a:ea typeface="楷体" panose="02010609060101010101" pitchFamily="49" charset="-122"/>
              </a:rPr>
              <a:t>    </a:t>
            </a:r>
            <a:endParaRPr lang="en-US" altLang="zh-CN" sz="1200" b="1" dirty="0" smtClean="0">
              <a:solidFill>
                <a:srgbClr val="0045D0"/>
              </a:solidFill>
              <a:latin typeface="黑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产生竞争心的对境是什么样的？应当如何对之修竞争心？是否所有的竞争心都要对治？为什么？</a:t>
            </a:r>
          </a:p>
        </p:txBody>
      </p:sp>
      <p:pic>
        <p:nvPicPr>
          <p:cNvPr id="28679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188" y="1628775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80" name="Rectangle 5"/>
          <p:cNvSpPr>
            <a:spLocks noGrp="1"/>
          </p:cNvSpPr>
          <p:nvPr/>
        </p:nvSpPr>
        <p:spPr>
          <a:xfrm>
            <a:off x="2905125" y="209550"/>
            <a:ext cx="5422900" cy="46196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9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zh-CN" sz="3200" b="1" dirty="0">
                <a:solidFill>
                  <a:srgbClr val="826951"/>
                </a:solidFill>
              </a:rPr>
              <a:t>思  考  题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969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29700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68538" y="69215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1" name="TextBox 16"/>
          <p:cNvSpPr/>
          <p:nvPr/>
        </p:nvSpPr>
        <p:spPr>
          <a:xfrm>
            <a:off x="857250" y="2060575"/>
            <a:ext cx="6902450" cy="1322082"/>
          </a:xfrm>
          <a:prstGeom prst="roundRect">
            <a:avLst>
              <a:gd name="adj" fmla="val 10130"/>
            </a:avLst>
          </a:prstGeom>
          <a:noFill/>
          <a:ln w="25400" cap="flat" cmpd="sng">
            <a:solidFill>
              <a:srgbClr val="C00000"/>
            </a:solidFill>
            <a:prstDash val="sysDash"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800" b="1" dirty="0">
                <a:solidFill>
                  <a:srgbClr val="0045D0"/>
                </a:solidFill>
                <a:latin typeface="黑体" panose="02010609060101010101" pitchFamily="49" charset="-122"/>
                <a:ea typeface="楷体" panose="02010609060101010101" pitchFamily="49" charset="-122"/>
              </a:rPr>
              <a:t>    </a:t>
            </a:r>
            <a:endParaRPr lang="en-US" altLang="zh-CN" sz="1200" b="1" dirty="0">
              <a:solidFill>
                <a:srgbClr val="0045D0"/>
              </a:solidFill>
              <a:latin typeface="黑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什么是禅话、禅音、禅事、禅心？你平时是怎么样修持的？</a:t>
            </a:r>
          </a:p>
        </p:txBody>
      </p:sp>
      <p:pic>
        <p:nvPicPr>
          <p:cNvPr id="2970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188" y="1628775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3" name="Rectangle 5"/>
          <p:cNvSpPr>
            <a:spLocks noGrp="1"/>
          </p:cNvSpPr>
          <p:nvPr/>
        </p:nvSpPr>
        <p:spPr>
          <a:xfrm>
            <a:off x="2905125" y="209550"/>
            <a:ext cx="5422900" cy="46196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9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zh-CN" sz="3200" b="1" dirty="0">
                <a:solidFill>
                  <a:srgbClr val="826951"/>
                </a:solidFill>
              </a:rPr>
              <a:t>思  考  题</a:t>
            </a:r>
          </a:p>
        </p:txBody>
      </p:sp>
      <p:sp>
        <p:nvSpPr>
          <p:cNvPr id="2970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143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969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29700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68538" y="69215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1" name="TextBox 16"/>
          <p:cNvSpPr/>
          <p:nvPr/>
        </p:nvSpPr>
        <p:spPr>
          <a:xfrm>
            <a:off x="857250" y="2060575"/>
            <a:ext cx="6902450" cy="1322082"/>
          </a:xfrm>
          <a:prstGeom prst="roundRect">
            <a:avLst>
              <a:gd name="adj" fmla="val 10130"/>
            </a:avLst>
          </a:prstGeom>
          <a:noFill/>
          <a:ln w="25400" cap="flat" cmpd="sng">
            <a:solidFill>
              <a:srgbClr val="C00000"/>
            </a:solidFill>
            <a:prstDash val="sysDash"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800" b="1" dirty="0">
                <a:solidFill>
                  <a:srgbClr val="0045D0"/>
                </a:solidFill>
                <a:latin typeface="黑体" panose="02010609060101010101" pitchFamily="49" charset="-122"/>
                <a:ea typeface="楷体" panose="02010609060101010101" pitchFamily="49" charset="-122"/>
              </a:rPr>
              <a:t>    </a:t>
            </a:r>
            <a:endParaRPr lang="en-US" altLang="zh-CN" sz="1200" b="1" dirty="0">
              <a:solidFill>
                <a:srgbClr val="0045D0"/>
              </a:solidFill>
              <a:latin typeface="黑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现代人对于出名，与古人有何不同？你如何看待这种现象？</a:t>
            </a:r>
          </a:p>
        </p:txBody>
      </p:sp>
      <p:pic>
        <p:nvPicPr>
          <p:cNvPr id="2970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188" y="1628775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3" name="Rectangle 5"/>
          <p:cNvSpPr>
            <a:spLocks noGrp="1"/>
          </p:cNvSpPr>
          <p:nvPr/>
        </p:nvSpPr>
        <p:spPr>
          <a:xfrm>
            <a:off x="2905125" y="209550"/>
            <a:ext cx="5422900" cy="46196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9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zh-CN" sz="3200" b="1" dirty="0">
                <a:solidFill>
                  <a:srgbClr val="826951"/>
                </a:solidFill>
              </a:rPr>
              <a:t>思  考  题</a:t>
            </a:r>
          </a:p>
        </p:txBody>
      </p:sp>
      <p:sp>
        <p:nvSpPr>
          <p:cNvPr id="2970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143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/>
          </p:cNvSpPr>
          <p:nvPr>
            <p:ph type="subTitle" idx="4294967295"/>
          </p:nvPr>
        </p:nvSpPr>
        <p:spPr>
          <a:xfrm>
            <a:off x="2124075" y="3933825"/>
            <a:ext cx="2573338" cy="1382713"/>
          </a:xfrm>
        </p:spPr>
        <p:txBody>
          <a:bodyPr vert="horz" wrap="square" lIns="91440" tIns="45720" rIns="91440" bIns="45720" anchor="t" anchorCtr="0"/>
          <a:lstStyle>
            <a:lvl1pPr marL="0" lvl="0" indent="0" algn="ctr"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lvl1pPr>
            <a:lvl2pPr marL="0" lvl="1" indent="0" algn="ctr">
              <a:buClr>
                <a:srgbClr val="DABE8B"/>
              </a:buClr>
              <a:buSzTx/>
              <a:buFont typeface="幼圆" pitchFamily="49" charset="-122"/>
              <a:buNone/>
              <a:defRPr/>
            </a:lvl2pPr>
            <a:lvl3pPr marL="914400" lvl="2" indent="0" algn="ctr">
              <a:buClrTx/>
              <a:buSzTx/>
              <a:buFont typeface="Arial" panose="020B0604020202020204" pitchFamily="34" charset="0"/>
              <a:buNone/>
              <a:defRPr/>
            </a:lvl3pPr>
            <a:lvl4pPr marL="1371600" lvl="3" indent="0" algn="ctr">
              <a:buClrTx/>
              <a:buSzTx/>
              <a:buFont typeface="Arial" panose="020B0604020202020204" pitchFamily="34" charset="0"/>
              <a:buNone/>
              <a:defRPr/>
            </a:lvl4pPr>
            <a:lvl5pPr marL="1828800" lvl="4" indent="0" algn="ctr">
              <a:buClrTx/>
              <a:buSzTx/>
              <a:buFont typeface="Arial" panose="020B0604020202020204" pitchFamily="34" charset="0"/>
              <a:buNone/>
              <a:defRPr/>
            </a:lvl5pPr>
          </a:lstStyle>
          <a:p>
            <a:pPr lvl="0" algn="l" eaLnBrk="1" hangingPunct="1"/>
            <a:r>
              <a:rPr lang="zh-CN" altLang="zh-CN" sz="1800" b="1" dirty="0"/>
              <a:t>顶礼本师释迦摩尼佛</a:t>
            </a:r>
          </a:p>
          <a:p>
            <a:pPr lvl="0" algn="l" eaLnBrk="1" hangingPunct="1"/>
            <a:r>
              <a:rPr lang="zh-CN" altLang="zh-CN" sz="1800" b="1" dirty="0"/>
              <a:t>顶礼文殊智慧勇士</a:t>
            </a:r>
          </a:p>
          <a:p>
            <a:pPr lvl="0" algn="l" eaLnBrk="1" hangingPunct="1"/>
            <a:r>
              <a:rPr lang="zh-CN" altLang="zh-CN" sz="1800" b="1" dirty="0"/>
              <a:t>顶礼传承大恩上师</a:t>
            </a:r>
          </a:p>
        </p:txBody>
      </p:sp>
      <p:sp>
        <p:nvSpPr>
          <p:cNvPr id="5123" name="Rectangle 4"/>
          <p:cNvSpPr>
            <a:spLocks noGrp="1"/>
          </p:cNvSpPr>
          <p:nvPr/>
        </p:nvSpPr>
        <p:spPr>
          <a:xfrm>
            <a:off x="4427538" y="3789363"/>
            <a:ext cx="2573337" cy="16637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{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DABE8B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lvl="0" indent="0" algn="r" eaLnBrk="1" hangingPunct="1">
              <a:buClr>
                <a:srgbClr val="826951"/>
              </a:buClr>
              <a:buSzPct val="60000"/>
              <a:buFont typeface="Wingdings 2" pitchFamily="18" charset="2"/>
              <a:buNone/>
            </a:pPr>
            <a:r>
              <a:rPr lang="zh-CN" altLang="zh-CN" sz="1800" b="1" dirty="0">
                <a:solidFill>
                  <a:srgbClr val="616467"/>
                </a:solidFill>
                <a:latin typeface="Arial" panose="020B0604020202020204" pitchFamily="34" charset="0"/>
              </a:rPr>
              <a:t>自大圣境五台山</a:t>
            </a:r>
          </a:p>
          <a:p>
            <a:pPr marL="0" lvl="0" indent="0" algn="r" eaLnBrk="1" hangingPunct="1">
              <a:buClr>
                <a:srgbClr val="826951"/>
              </a:buClr>
              <a:buSzPct val="60000"/>
              <a:buFont typeface="Wingdings 2" pitchFamily="18" charset="2"/>
              <a:buNone/>
            </a:pPr>
            <a:r>
              <a:rPr lang="zh-CN" altLang="zh-CN" sz="1800" b="1" dirty="0">
                <a:solidFill>
                  <a:srgbClr val="616467"/>
                </a:solidFill>
                <a:latin typeface="Arial" panose="020B0604020202020204" pitchFamily="34" charset="0"/>
              </a:rPr>
              <a:t>文殊加持入心间</a:t>
            </a:r>
          </a:p>
          <a:p>
            <a:pPr marL="0" lvl="0" indent="0" algn="r" eaLnBrk="1" hangingPunct="1">
              <a:buClr>
                <a:srgbClr val="826951"/>
              </a:buClr>
              <a:buSzPct val="60000"/>
              <a:buFont typeface="Wingdings 2" pitchFamily="18" charset="2"/>
              <a:buNone/>
            </a:pPr>
            <a:r>
              <a:rPr lang="zh-CN" altLang="zh-CN" sz="1800" b="1" dirty="0">
                <a:solidFill>
                  <a:srgbClr val="616467"/>
                </a:solidFill>
                <a:latin typeface="Arial" panose="020B0604020202020204" pitchFamily="34" charset="0"/>
              </a:rPr>
              <a:t>祈祷晋美彭措足</a:t>
            </a:r>
          </a:p>
          <a:p>
            <a:pPr marL="0" lvl="0" indent="0" algn="r" eaLnBrk="1" hangingPunct="1">
              <a:buClr>
                <a:srgbClr val="826951"/>
              </a:buClr>
              <a:buSzPct val="60000"/>
              <a:buFont typeface="Wingdings 2" pitchFamily="18" charset="2"/>
              <a:buNone/>
            </a:pPr>
            <a:r>
              <a:rPr lang="zh-CN" altLang="zh-CN" sz="1800" b="1" dirty="0">
                <a:solidFill>
                  <a:srgbClr val="616467"/>
                </a:solidFill>
                <a:latin typeface="Arial" panose="020B0604020202020204" pitchFamily="34" charset="0"/>
              </a:rPr>
              <a:t>证悟意传求加持</a:t>
            </a:r>
          </a:p>
        </p:txBody>
      </p:sp>
      <p:sp>
        <p:nvSpPr>
          <p:cNvPr id="5124" name="Rectangle 5"/>
          <p:cNvSpPr>
            <a:spLocks noGrp="1"/>
          </p:cNvSpPr>
          <p:nvPr/>
        </p:nvSpPr>
        <p:spPr>
          <a:xfrm>
            <a:off x="2763838" y="5516563"/>
            <a:ext cx="5367337" cy="484187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{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DABE8B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lvl="0" indent="0" eaLnBrk="1" hangingPunct="1">
              <a:buClr>
                <a:srgbClr val="826951"/>
              </a:buClr>
              <a:buSzPct val="60000"/>
              <a:buFont typeface="Wingdings 2" pitchFamily="18" charset="2"/>
              <a:buNone/>
            </a:pPr>
            <a:r>
              <a:rPr lang="zh-CN" altLang="zh-CN" sz="2000" b="1" i="1" dirty="0">
                <a:solidFill>
                  <a:srgbClr val="D00000"/>
                </a:solidFill>
                <a:latin typeface="Arial" panose="020B0604020202020204" pitchFamily="34" charset="0"/>
              </a:rPr>
              <a:t>为度化一切众生发无上殊胜的菩提心而学习</a:t>
            </a:r>
          </a:p>
        </p:txBody>
      </p:sp>
      <p:pic>
        <p:nvPicPr>
          <p:cNvPr id="5125" name="Picture 6" descr="%MV`K6N{36%5XM2A7BYBQ_4"/>
          <p:cNvPicPr>
            <a:picLocks noChangeAspect="1"/>
          </p:cNvPicPr>
          <p:nvPr/>
        </p:nvPicPr>
        <p:blipFill>
          <a:blip r:embed="rId2"/>
          <a:srcRect l="11063" r="957" b="48874"/>
          <a:stretch>
            <a:fillRect/>
          </a:stretch>
        </p:blipFill>
        <p:spPr>
          <a:xfrm>
            <a:off x="2195513" y="1557338"/>
            <a:ext cx="4673600" cy="2222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969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29700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68538" y="69215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1" name="TextBox 16"/>
          <p:cNvSpPr/>
          <p:nvPr/>
        </p:nvSpPr>
        <p:spPr>
          <a:xfrm>
            <a:off x="857250" y="2060575"/>
            <a:ext cx="6902450" cy="1869150"/>
          </a:xfrm>
          <a:prstGeom prst="roundRect">
            <a:avLst>
              <a:gd name="adj" fmla="val 10130"/>
            </a:avLst>
          </a:prstGeom>
          <a:noFill/>
          <a:ln w="25400" cap="flat" cmpd="sng">
            <a:solidFill>
              <a:srgbClr val="C00000"/>
            </a:solidFill>
            <a:prstDash val="sysDash"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800" b="1" dirty="0" smtClean="0">
                <a:solidFill>
                  <a:srgbClr val="0045D0"/>
                </a:solidFill>
                <a:latin typeface="黑体" panose="02010609060101010101" pitchFamily="49" charset="-122"/>
                <a:ea typeface="楷体" panose="02010609060101010101" pitchFamily="49" charset="-122"/>
              </a:rPr>
              <a:t>    </a:t>
            </a:r>
            <a:endParaRPr lang="en-US" altLang="zh-CN" sz="1200" b="1" dirty="0" smtClean="0">
              <a:solidFill>
                <a:srgbClr val="0045D0"/>
              </a:solidFill>
              <a:latin typeface="黑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</a:t>
            </a:r>
            <a:r>
              <a:rPr lang="zh-CN" altLang="en-US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怎样理解说别人过失是不好的行为？作为一名管理人员，见他人言行不如法时，应当如何处理？</a:t>
            </a:r>
          </a:p>
        </p:txBody>
      </p:sp>
      <p:pic>
        <p:nvPicPr>
          <p:cNvPr id="2970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188" y="1628775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3" name="Rectangle 5"/>
          <p:cNvSpPr>
            <a:spLocks noGrp="1"/>
          </p:cNvSpPr>
          <p:nvPr/>
        </p:nvSpPr>
        <p:spPr>
          <a:xfrm>
            <a:off x="2905125" y="209550"/>
            <a:ext cx="5422900" cy="46196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9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zh-CN" sz="3200" b="1" dirty="0">
                <a:solidFill>
                  <a:srgbClr val="826951"/>
                </a:solidFill>
              </a:rPr>
              <a:t>思  考  题</a:t>
            </a:r>
          </a:p>
        </p:txBody>
      </p:sp>
      <p:sp>
        <p:nvSpPr>
          <p:cNvPr id="2970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143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969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29700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68538" y="69215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1" name="TextBox 16"/>
          <p:cNvSpPr/>
          <p:nvPr/>
        </p:nvSpPr>
        <p:spPr>
          <a:xfrm>
            <a:off x="857250" y="2060575"/>
            <a:ext cx="6902450" cy="1322082"/>
          </a:xfrm>
          <a:prstGeom prst="roundRect">
            <a:avLst>
              <a:gd name="adj" fmla="val 10130"/>
            </a:avLst>
          </a:prstGeom>
          <a:noFill/>
          <a:ln w="25400" cap="flat" cmpd="sng">
            <a:solidFill>
              <a:srgbClr val="C00000"/>
            </a:solidFill>
            <a:prstDash val="sysDash"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800" b="1" dirty="0" smtClean="0">
                <a:solidFill>
                  <a:srgbClr val="0045D0"/>
                </a:solidFill>
                <a:latin typeface="黑体" panose="02010609060101010101" pitchFamily="49" charset="-122"/>
                <a:ea typeface="楷体" panose="02010609060101010101" pitchFamily="49" charset="-122"/>
              </a:rPr>
              <a:t>    </a:t>
            </a:r>
            <a:endParaRPr lang="en-US" altLang="zh-CN" sz="1200" b="1" dirty="0" smtClean="0">
              <a:solidFill>
                <a:srgbClr val="0045D0"/>
              </a:solidFill>
              <a:latin typeface="黑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5.</a:t>
            </a:r>
            <a:r>
              <a:rPr lang="zh-CN" altLang="en-US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看见别人痛苦，自己在一旁幸灾乐祸，这会导致什么后果？请用公案加以说明。</a:t>
            </a:r>
          </a:p>
        </p:txBody>
      </p:sp>
      <p:pic>
        <p:nvPicPr>
          <p:cNvPr id="2970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188" y="1628775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3" name="Rectangle 5"/>
          <p:cNvSpPr>
            <a:spLocks noGrp="1"/>
          </p:cNvSpPr>
          <p:nvPr/>
        </p:nvSpPr>
        <p:spPr>
          <a:xfrm>
            <a:off x="2905125" y="209550"/>
            <a:ext cx="5422900" cy="46196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9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zh-CN" sz="3200" b="1" dirty="0">
                <a:solidFill>
                  <a:srgbClr val="826951"/>
                </a:solidFill>
              </a:rPr>
              <a:t>思  考  题</a:t>
            </a:r>
          </a:p>
        </p:txBody>
      </p:sp>
      <p:sp>
        <p:nvSpPr>
          <p:cNvPr id="2970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143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</p:spTree>
    <p:extLst>
      <p:ext uri="{BB962C8B-B14F-4D97-AF65-F5344CB8AC3E}">
        <p14:creationId xmlns:p14="http://schemas.microsoft.com/office/powerpoint/2010/main" val="27249424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969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29700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68538" y="69215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1" name="TextBox 16"/>
          <p:cNvSpPr/>
          <p:nvPr/>
        </p:nvSpPr>
        <p:spPr>
          <a:xfrm>
            <a:off x="857250" y="2060575"/>
            <a:ext cx="6902450" cy="1869150"/>
          </a:xfrm>
          <a:prstGeom prst="roundRect">
            <a:avLst>
              <a:gd name="adj" fmla="val 10130"/>
            </a:avLst>
          </a:prstGeom>
          <a:noFill/>
          <a:ln w="25400" cap="flat" cmpd="sng">
            <a:solidFill>
              <a:srgbClr val="C00000"/>
            </a:solidFill>
            <a:prstDash val="sysDash"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800" b="1" dirty="0" smtClean="0">
                <a:solidFill>
                  <a:srgbClr val="0045D0"/>
                </a:solidFill>
                <a:latin typeface="黑体" panose="02010609060101010101" pitchFamily="49" charset="-122"/>
                <a:ea typeface="楷体" panose="02010609060101010101" pitchFamily="49" charset="-122"/>
              </a:rPr>
              <a:t>    </a:t>
            </a:r>
            <a:endParaRPr lang="en-US" altLang="zh-CN" sz="1200" b="1" dirty="0" smtClean="0">
              <a:solidFill>
                <a:srgbClr val="0045D0"/>
              </a:solidFill>
              <a:latin typeface="黑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6.</a:t>
            </a:r>
            <a:r>
              <a:rPr lang="zh-CN" altLang="en-US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我们大乘修行人，理应怎样对待高低贵贱的众生？你平时是怎么做的？请以具体事例进行剖析。</a:t>
            </a:r>
          </a:p>
        </p:txBody>
      </p:sp>
      <p:pic>
        <p:nvPicPr>
          <p:cNvPr id="2970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188" y="1628775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3" name="Rectangle 5"/>
          <p:cNvSpPr>
            <a:spLocks noGrp="1"/>
          </p:cNvSpPr>
          <p:nvPr/>
        </p:nvSpPr>
        <p:spPr>
          <a:xfrm>
            <a:off x="2905125" y="209550"/>
            <a:ext cx="5422900" cy="46196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9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zh-CN" sz="3200" b="1" dirty="0">
                <a:solidFill>
                  <a:srgbClr val="826951"/>
                </a:solidFill>
              </a:rPr>
              <a:t>思  考  题</a:t>
            </a:r>
          </a:p>
        </p:txBody>
      </p:sp>
      <p:sp>
        <p:nvSpPr>
          <p:cNvPr id="2970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143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</p:spTree>
    <p:extLst>
      <p:ext uri="{BB962C8B-B14F-4D97-AF65-F5344CB8AC3E}">
        <p14:creationId xmlns:p14="http://schemas.microsoft.com/office/powerpoint/2010/main" val="12878783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 idx="4294967295"/>
          </p:nvPr>
        </p:nvSpPr>
        <p:spPr>
          <a:xfrm>
            <a:off x="638175" y="312738"/>
            <a:ext cx="7851775" cy="654050"/>
          </a:xfrm>
          <a:solidFill>
            <a:srgbClr val="990000">
              <a:alpha val="100000"/>
            </a:srgbClr>
          </a:solidFill>
        </p:spPr>
        <p:txBody>
          <a:bodyPr vert="horz" wrap="square" lIns="91440" tIns="45720" rIns="91440" bIns="45720" anchor="b" anchorCtr="0"/>
          <a:lstStyle/>
          <a:p>
            <a:pPr algn="ctr" eaLnBrk="1" hangingPunct="1"/>
            <a:r>
              <a:rPr lang="zh-CN" altLang="zh-CN" dirty="0">
                <a:solidFill>
                  <a:schemeClr val="bg1"/>
                </a:solidFill>
                <a:latin typeface="幼圆" pitchFamily="49" charset="-122"/>
              </a:rPr>
              <a:t>回      向</a:t>
            </a:r>
          </a:p>
        </p:txBody>
      </p:sp>
      <p:sp>
        <p:nvSpPr>
          <p:cNvPr id="32771" name="Rectangle 3"/>
          <p:cNvSpPr>
            <a:spLocks noGrp="1"/>
          </p:cNvSpPr>
          <p:nvPr>
            <p:ph type="body" idx="4294967295"/>
          </p:nvPr>
        </p:nvSpPr>
        <p:spPr>
          <a:xfrm>
            <a:off x="1849438" y="1111250"/>
            <a:ext cx="5429250" cy="5491163"/>
          </a:xfrm>
          <a:ln w="76200" cmpd="tri">
            <a:solidFill>
              <a:srgbClr val="990000">
                <a:alpha val="100000"/>
              </a:srgbClr>
            </a:solidFill>
            <a:miter lim="800000"/>
          </a:ln>
        </p:spPr>
        <p:txBody>
          <a:bodyPr vert="horz" wrap="square" lIns="91440" tIns="45720" rIns="91440" bIns="45720" anchor="t" anchorCtr="0"/>
          <a:lstStyle/>
          <a:p>
            <a:pPr algn="ctr" eaLnBrk="1" hangingPunct="1">
              <a:lnSpc>
                <a:spcPct val="90000"/>
              </a:lnSpc>
              <a:buNone/>
            </a:pPr>
            <a:endParaRPr lang="zh-CN" altLang="en-US" sz="1800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所南德义檀嘉热巴涅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托内尼波札南潘协将 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杰嘎纳其瓦隆彻巴耶 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哲波措利卓瓦卓瓦效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文殊师利勇猛智  普贤慧行亦复然</a:t>
            </a: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我今回向诸善根   随彼一切常修学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三世诸佛所称叹   如是最胜诸大愿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我今回向诸善根   为得普贤殊胜行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生生世世不离师</a:t>
            </a:r>
            <a:r>
              <a:rPr lang="en-US" altLang="zh-CN" b="1" dirty="0">
                <a:solidFill>
                  <a:srgbClr val="990000"/>
                </a:solidFill>
                <a:latin typeface="宋体" panose="02010600030101010101" pitchFamily="2" charset="-122"/>
              </a:rPr>
              <a:t>   </a:t>
            </a: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恒时享用胜法乐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圆满地道功德已</a:t>
            </a:r>
            <a:r>
              <a:rPr lang="en-US" altLang="zh-CN" b="1" dirty="0">
                <a:solidFill>
                  <a:srgbClr val="990000"/>
                </a:solidFill>
                <a:latin typeface="宋体" panose="02010600030101010101" pitchFamily="2" charset="-122"/>
              </a:rPr>
              <a:t>   </a:t>
            </a: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唯愿速得金刚持</a:t>
            </a:r>
          </a:p>
        </p:txBody>
      </p:sp>
      <p:pic>
        <p:nvPicPr>
          <p:cNvPr id="3277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996950"/>
            <a:ext cx="1504950" cy="18526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矩形 8"/>
          <p:cNvSpPr/>
          <p:nvPr/>
        </p:nvSpPr>
        <p:spPr>
          <a:xfrm>
            <a:off x="3276600" y="666750"/>
            <a:ext cx="2887663" cy="522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顶礼寂天菩萨</a:t>
            </a:r>
            <a:endParaRPr lang="zh-CN" altLang="zh-CN" sz="2800" dirty="0">
              <a:solidFill>
                <a:srgbClr val="BC0000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pic>
        <p:nvPicPr>
          <p:cNvPr id="6147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105" y="2492375"/>
            <a:ext cx="2009140" cy="24739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8" name="矩形 1"/>
          <p:cNvSpPr/>
          <p:nvPr/>
        </p:nvSpPr>
        <p:spPr>
          <a:xfrm>
            <a:off x="4356100" y="2348865"/>
            <a:ext cx="3168650" cy="26562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ts val="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尽舍国政善开显</a:t>
            </a:r>
          </a:p>
          <a:p>
            <a:pPr marL="0" lvl="0" indent="0" algn="l">
              <a:lnSpc>
                <a:spcPts val="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稀奇佛子行之理</a:t>
            </a:r>
          </a:p>
          <a:p>
            <a:pPr marL="0" lvl="0" indent="0" algn="l">
              <a:lnSpc>
                <a:spcPts val="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弘扬佛陀教法者</a:t>
            </a:r>
          </a:p>
          <a:p>
            <a:pPr marL="0" lvl="0" indent="0" algn="l">
              <a:lnSpc>
                <a:spcPts val="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寂天菩萨前顶礼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/>
          <p:cNvSpPr/>
          <p:nvPr/>
        </p:nvSpPr>
        <p:spPr>
          <a:xfrm>
            <a:off x="3060065" y="332105"/>
            <a:ext cx="296862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入行</a:t>
            </a:r>
            <a:r>
              <a:rPr lang="zh-CN" altLang="en-US" sz="2800" b="1" dirty="0" smtClean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论</a:t>
            </a:r>
            <a:r>
              <a:rPr lang="en-US" altLang="zh-CN" sz="2800" b="1" dirty="0" smtClean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142</a:t>
            </a:r>
            <a:r>
              <a:rPr lang="zh-CN" altLang="en-US" sz="2800" b="1" dirty="0" smtClean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课</a:t>
            </a:r>
            <a:r>
              <a:rPr lang="zh-CN" altLang="en-US" sz="2800" b="1" dirty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科判</a:t>
            </a:r>
            <a:endParaRPr lang="zh-CN" altLang="zh-CN" sz="2800" dirty="0">
              <a:solidFill>
                <a:srgbClr val="BC0000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76" y="1411049"/>
            <a:ext cx="9047248" cy="40359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195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196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143</a:t>
            </a:r>
            <a:r>
              <a:rPr lang="zh-CN" altLang="en-US" sz="16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8197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68538" y="722313"/>
            <a:ext cx="6696075" cy="460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8" name="Rectangle 39"/>
          <p:cNvSpPr>
            <a:spLocks noGrp="1"/>
          </p:cNvSpPr>
          <p:nvPr/>
        </p:nvSpPr>
        <p:spPr>
          <a:xfrm>
            <a:off x="2700338" y="125413"/>
            <a:ext cx="5422900" cy="5588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en-US" altLang="zh-CN" sz="3000" b="1" dirty="0" smtClean="0">
                <a:solidFill>
                  <a:srgbClr val="C00000"/>
                </a:solidFill>
                <a:sym typeface="Calibri" panose="020F0502020204030204" pitchFamily="34" charset="0"/>
              </a:rPr>
              <a:t>143</a:t>
            </a:r>
            <a:r>
              <a:rPr lang="zh-CN" altLang="en-US" sz="3000" b="1" dirty="0" smtClean="0">
                <a:solidFill>
                  <a:srgbClr val="C00000"/>
                </a:solidFill>
                <a:sym typeface="Calibri" panose="020F0502020204030204" pitchFamily="34" charset="0"/>
              </a:rPr>
              <a:t>课</a:t>
            </a:r>
            <a:r>
              <a:rPr lang="zh-CN" altLang="en-US" sz="3000" b="1" dirty="0">
                <a:solidFill>
                  <a:srgbClr val="C00000"/>
                </a:solidFill>
                <a:sym typeface="Calibri" panose="020F0502020204030204" pitchFamily="34" charset="0"/>
              </a:rPr>
              <a:t>总义归摄</a:t>
            </a:r>
          </a:p>
        </p:txBody>
      </p:sp>
      <p:sp>
        <p:nvSpPr>
          <p:cNvPr id="8199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200" name="矩形 10"/>
          <p:cNvSpPr/>
          <p:nvPr/>
        </p:nvSpPr>
        <p:spPr>
          <a:xfrm>
            <a:off x="3217791" y="1628800"/>
            <a:ext cx="5386657" cy="369331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要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明确“修竞争心”中进行自他相换的角色：选择一个与自己在才华智慧、名声地位等方面有竞争心的平等者进行交换，让自己站在他的位置上（成为“现在的我”），反过来对原来的我修竞争心</a:t>
            </a:r>
            <a:r>
              <a:rPr lang="zh-CN" altLang="en-US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。</a:t>
            </a:r>
            <a:endParaRPr lang="en-US" altLang="zh-CN" sz="1800" dirty="0" smtClean="0">
              <a:solidFill>
                <a:srgbClr val="8D341F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1.</a:t>
            </a:r>
            <a:r>
              <a:rPr lang="zh-CN" altLang="en-US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针对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能力、利养等与我平等者换</a:t>
            </a:r>
            <a:r>
              <a:rPr lang="zh-CN" altLang="en-US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修。</a:t>
            </a:r>
            <a:endParaRPr lang="en-US" altLang="zh-CN" sz="1800" dirty="0" smtClean="0">
              <a:solidFill>
                <a:srgbClr val="8D341F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2.</a:t>
            </a:r>
            <a:r>
              <a:rPr lang="zh-CN" altLang="en-US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从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功德、过失两个方面详细剖析</a:t>
            </a:r>
            <a:r>
              <a:rPr lang="zh-CN" altLang="en-US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，得出结论修行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人应该隐藏自己功德、宣扬他人功德；发露自己过失、隐藏他人过失</a:t>
            </a:r>
            <a:r>
              <a:rPr lang="zh-CN" altLang="en-US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。</a:t>
            </a:r>
            <a:endParaRPr lang="en-US" altLang="zh-CN" sz="1800" dirty="0">
              <a:solidFill>
                <a:srgbClr val="8D341F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3.</a:t>
            </a:r>
            <a:r>
              <a:rPr lang="zh-CN" altLang="en-US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体会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当自己遭遇困难、痛苦时</a:t>
            </a:r>
            <a:r>
              <a:rPr lang="zh-CN" altLang="en-US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，被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幸灾乐祸地</a:t>
            </a:r>
            <a:r>
              <a:rPr lang="zh-CN" altLang="en-US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观望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的</a:t>
            </a:r>
            <a:r>
              <a:rPr lang="zh-CN" altLang="en-US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悲惨境况，得出结论自己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也不应有对他人幸灾乐祸的恶心</a:t>
            </a:r>
            <a:r>
              <a:rPr lang="zh-CN" altLang="en-US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，应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尽力慈爱帮助众生</a:t>
            </a:r>
            <a:r>
              <a:rPr lang="zh-CN" altLang="en-US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。</a:t>
            </a:r>
            <a:endParaRPr lang="en-US" altLang="zh-CN" sz="1800" dirty="0" smtClean="0">
              <a:solidFill>
                <a:srgbClr val="8D341F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4.</a:t>
            </a:r>
            <a:r>
              <a:rPr lang="zh-CN" altLang="en-US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开始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宣讲“修我慢”，即与一位比自己有福报的高者（如高官或者富翁等）进行</a:t>
            </a:r>
            <a:r>
              <a:rPr lang="zh-CN" altLang="en-US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交换。</a:t>
            </a:r>
            <a:endParaRPr lang="zh-CN" altLang="en-US" sz="1800" dirty="0">
              <a:solidFill>
                <a:srgbClr val="8D341F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115" y="1786255"/>
            <a:ext cx="2232025" cy="33693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/>
          <p:cNvSpPr/>
          <p:nvPr/>
        </p:nvSpPr>
        <p:spPr>
          <a:xfrm>
            <a:off x="3060065" y="332105"/>
            <a:ext cx="296862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入行</a:t>
            </a:r>
            <a:r>
              <a:rPr lang="zh-CN" altLang="en-US" sz="2800" b="1" dirty="0" smtClean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论</a:t>
            </a:r>
            <a:r>
              <a:rPr lang="en-US" altLang="zh-CN" sz="2800" b="1" dirty="0" smtClean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143</a:t>
            </a:r>
            <a:r>
              <a:rPr lang="zh-CN" altLang="en-US" sz="2800" b="1" dirty="0" smtClean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课</a:t>
            </a:r>
            <a:r>
              <a:rPr lang="zh-CN" altLang="en-US" sz="2800" b="1" dirty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科判</a:t>
            </a:r>
            <a:endParaRPr lang="zh-CN" altLang="zh-CN" sz="2800" dirty="0">
              <a:solidFill>
                <a:srgbClr val="BC0000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72" y="1682344"/>
            <a:ext cx="9035055" cy="34933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43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4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143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0245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302838" y="1271947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6" name="Rectangle 39"/>
          <p:cNvSpPr>
            <a:spLocks noGrp="1"/>
          </p:cNvSpPr>
          <p:nvPr/>
        </p:nvSpPr>
        <p:spPr>
          <a:xfrm>
            <a:off x="3248219" y="44624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为令自优胜，利能等我者，纵诤亦冀得，财利与恭敬。</a:t>
            </a:r>
          </a:p>
        </p:txBody>
      </p:sp>
      <p:sp>
        <p:nvSpPr>
          <p:cNvPr id="10247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248" name="矩形 10"/>
          <p:cNvSpPr/>
          <p:nvPr/>
        </p:nvSpPr>
        <p:spPr>
          <a:xfrm>
            <a:off x="612775" y="977900"/>
            <a:ext cx="1077913" cy="4175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</a:p>
        </p:txBody>
      </p:sp>
      <p:sp>
        <p:nvSpPr>
          <p:cNvPr id="10249" name="矩形 2"/>
          <p:cNvSpPr/>
          <p:nvPr/>
        </p:nvSpPr>
        <p:spPr>
          <a:xfrm>
            <a:off x="612775" y="1583496"/>
            <a:ext cx="8063681" cy="442685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消</a:t>
            </a:r>
            <a:r>
              <a:rPr lang="zh-CN" altLang="en-US" sz="1800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文</a:t>
            </a: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释义</a:t>
            </a:r>
            <a:endParaRPr lang="en-US" altLang="zh-CN" sz="1800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即便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是用争论、打击、诽谤等非常手段，也希望自己得到超胜于他的财利和恭敬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本颂重点</a:t>
            </a:r>
            <a:endParaRPr lang="en-US" altLang="zh-CN" sz="1800" b="1" u="sng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sz="1800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自他相换修法中的“修竞争心”，应该是在利养、能力、智慧、地位等方面与己相等或差距不大的对境面前。如果差距太大，一般不会产生竞争心。</a:t>
            </a:r>
            <a:r>
              <a:rPr lang="zh-CN" altLang="en-US" sz="1800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sz="1800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2.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 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从自他相换修法的角度而言，无论是世间竞争，还是闻思修行的出世间竞争，都有合理和不合理之分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①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不合理竞争：烦恼心摄持的争强好胜，为了获得名闻利养，甚至采用不符合世间法律或道德规范的非理手段。竞争心是一种隐藏的烦恼，不易察觉但危害很大，其异熟果和等流果都十分严重。应尽量用自他相换的“修竞争心”来对治。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43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4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143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0245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302838" y="1271947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6" name="Rectangle 39"/>
          <p:cNvSpPr>
            <a:spLocks noGrp="1"/>
          </p:cNvSpPr>
          <p:nvPr/>
        </p:nvSpPr>
        <p:spPr>
          <a:xfrm>
            <a:off x="3248219" y="44624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为令自优胜，利能等我者，纵诤亦冀得，财利与恭敬。</a:t>
            </a:r>
          </a:p>
        </p:txBody>
      </p:sp>
      <p:sp>
        <p:nvSpPr>
          <p:cNvPr id="10247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248" name="矩形 10"/>
          <p:cNvSpPr/>
          <p:nvPr/>
        </p:nvSpPr>
        <p:spPr>
          <a:xfrm>
            <a:off x="612775" y="977900"/>
            <a:ext cx="1077913" cy="4175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</a:p>
        </p:txBody>
      </p:sp>
      <p:sp>
        <p:nvSpPr>
          <p:cNvPr id="10249" name="矩形 2"/>
          <p:cNvSpPr/>
          <p:nvPr/>
        </p:nvSpPr>
        <p:spPr>
          <a:xfrm>
            <a:off x="612775" y="1583496"/>
            <a:ext cx="8063681" cy="509370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②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合理竞争：以殊胜的善心和菩提心摄持，内心不夹杂烦恼的良性竞争，促进自他的成长，如此对自他都有利益。尤其在出世间善法方面的闻思、修行、辩论或守持戒律上，可以善巧利用团体的荣誉感或者个人的自尊，挑起大家的希求心和精进。当然，凡夫在此过程中可能会生起一点烦恼，但毕竟和对世间利益（财、利、恭敬）的希求完全不同，是让自相续中智慧与功德不断增上的方便方法，只要随时注意调伏内心的烦恼，这样的竞争是值得鼓励的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sz="1800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</a:t>
            </a:r>
            <a:r>
              <a:rPr lang="en-US" altLang="zh-CN" sz="1800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修竞争心的自他相换时，通过换位思考，仔细体会对方和我竞争时内心的痛苦和烦恼，以此生起利他的慈悲心，发自内心地愿意把自己的恭敬、财利让对方享受，对方的烦恼、违缘由我来感受。当这样的利他心稳固时，就达到了自他相换的修量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sz="1800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4</a:t>
            </a:r>
            <a:r>
              <a:rPr lang="en-US" altLang="zh-CN" sz="1800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本课还讲到两种竞争心的对治方法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:</a:t>
            </a: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①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思维人生短暂，死时所有的是非恩怨、名利地位都不得不放下，什么都带不走。因此，世间的竞争毫无意义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②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利用禅宗或密法的窍诀，观察烦恼的本体为空，或观自心与上师智慧无二无别。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785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43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4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143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0245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302838" y="1271947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6" name="Rectangle 39"/>
          <p:cNvSpPr>
            <a:spLocks noGrp="1"/>
          </p:cNvSpPr>
          <p:nvPr/>
        </p:nvSpPr>
        <p:spPr>
          <a:xfrm>
            <a:off x="3248219" y="44624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为令自优胜，利能等我者，纵诤亦冀得，财利与恭敬。</a:t>
            </a:r>
          </a:p>
        </p:txBody>
      </p:sp>
      <p:sp>
        <p:nvSpPr>
          <p:cNvPr id="10247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248" name="矩形 10"/>
          <p:cNvSpPr/>
          <p:nvPr/>
        </p:nvSpPr>
        <p:spPr>
          <a:xfrm>
            <a:off x="612775" y="977900"/>
            <a:ext cx="1077913" cy="4175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</a:p>
        </p:txBody>
      </p:sp>
      <p:sp>
        <p:nvSpPr>
          <p:cNvPr id="10249" name="矩形 2"/>
          <p:cNvSpPr/>
          <p:nvPr/>
        </p:nvSpPr>
        <p:spPr>
          <a:xfrm>
            <a:off x="612775" y="1583496"/>
            <a:ext cx="8063681" cy="409342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相关教</a:t>
            </a: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证</a:t>
            </a:r>
            <a:endParaRPr lang="en-US" altLang="zh-CN" sz="1800" b="1" u="sng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《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药师经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》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中说：“悭贪嫉妒、自赞毁他，当坠三恶趣中，无量千岁受诸剧苦。受剧苦已，从彼命终，来生人间作牛马驼驴，恒被鞭挞，饥渴逼恼，又常负重随路而行。或得为人，生居下贱，作人奴婢，受他驱役，恒不自在。”（说明，竞争心引发的悭贪嫉妒、自赞毁他，将感受十分痛苦的异熟果和等流果。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zh-CN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相关公案</a:t>
            </a:r>
            <a:endParaRPr lang="en-US" altLang="zh-CN" sz="1800" b="1" u="sng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1. 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汉朝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的赵飞燕，为了得到皇帝宠爱，不择手段的残害其他妃嫔，说明竞争心的极大危害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无德禅师告诉一位女施主，要想赢得别人的欢喜，要懂得说禅话，发禅音，做禅事，持禅心。其中，“持禅心”就是用观自心与上师智慧无二无别的窍诀来断除烦恼。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63656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_A000120150318A04PWBG">
  <a:themeElements>
    <a:clrScheme name="8_A000120150318A04PWBG 1">
      <a:dk1>
        <a:srgbClr val="5F5F5F"/>
      </a:dk1>
      <a:lt1>
        <a:srgbClr val="FFFFFF"/>
      </a:lt1>
      <a:dk2>
        <a:srgbClr val="5F5F5F"/>
      </a:dk2>
      <a:lt2>
        <a:srgbClr val="FFFFFF"/>
      </a:lt2>
      <a:accent1>
        <a:srgbClr val="826951"/>
      </a:accent1>
      <a:accent2>
        <a:srgbClr val="C0923E"/>
      </a:accent2>
      <a:accent3>
        <a:srgbClr val="FFFFFF"/>
      </a:accent3>
      <a:accent4>
        <a:srgbClr val="505050"/>
      </a:accent4>
      <a:accent5>
        <a:srgbClr val="C1B9B3"/>
      </a:accent5>
      <a:accent6>
        <a:srgbClr val="AE8437"/>
      </a:accent6>
      <a:hlink>
        <a:srgbClr val="00B0F0"/>
      </a:hlink>
      <a:folHlink>
        <a:srgbClr val="AFB2B4"/>
      </a:folHlink>
    </a:clrScheme>
    <a:fontScheme name="8_A000120150318A04PWBG">
      <a:majorFont>
        <a:latin typeface="微软雅黑"/>
        <a:ea typeface="微软雅黑"/>
        <a:cs typeface=""/>
      </a:majorFont>
      <a:minorFont>
        <a:latin typeface="幼圆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8_A000120150318A04PWBG 1">
        <a:dk1>
          <a:srgbClr val="5F5F5F"/>
        </a:dk1>
        <a:lt1>
          <a:srgbClr val="FFFFFF"/>
        </a:lt1>
        <a:dk2>
          <a:srgbClr val="5F5F5F"/>
        </a:dk2>
        <a:lt2>
          <a:srgbClr val="FFFFFF"/>
        </a:lt2>
        <a:accent1>
          <a:srgbClr val="826951"/>
        </a:accent1>
        <a:accent2>
          <a:srgbClr val="C0923E"/>
        </a:accent2>
        <a:accent3>
          <a:srgbClr val="FFFFFF"/>
        </a:accent3>
        <a:accent4>
          <a:srgbClr val="505050"/>
        </a:accent4>
        <a:accent5>
          <a:srgbClr val="C1B9B3"/>
        </a:accent5>
        <a:accent6>
          <a:srgbClr val="AE8437"/>
        </a:accent6>
        <a:hlink>
          <a:srgbClr val="00B0F0"/>
        </a:hlink>
        <a:folHlink>
          <a:srgbClr val="AFB2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0_A000120150324A07PWBG">
  <a:themeElements>
    <a:clrScheme name="10_A000120150324A07PWBG 1">
      <a:dk1>
        <a:srgbClr val="5F5F5F"/>
      </a:dk1>
      <a:lt1>
        <a:srgbClr val="FFFFFF"/>
      </a:lt1>
      <a:dk2>
        <a:srgbClr val="5F5F5F"/>
      </a:dk2>
      <a:lt2>
        <a:srgbClr val="FFFFFF"/>
      </a:lt2>
      <a:accent1>
        <a:srgbClr val="826951"/>
      </a:accent1>
      <a:accent2>
        <a:srgbClr val="B78623"/>
      </a:accent2>
      <a:accent3>
        <a:srgbClr val="FFFFFF"/>
      </a:accent3>
      <a:accent4>
        <a:srgbClr val="505050"/>
      </a:accent4>
      <a:accent5>
        <a:srgbClr val="C1B9B3"/>
      </a:accent5>
      <a:accent6>
        <a:srgbClr val="A6791F"/>
      </a:accent6>
      <a:hlink>
        <a:srgbClr val="00B0F0"/>
      </a:hlink>
      <a:folHlink>
        <a:srgbClr val="AFB2B4"/>
      </a:folHlink>
    </a:clrScheme>
    <a:fontScheme name="10_A000120150324A07PWBG">
      <a:majorFont>
        <a:latin typeface="微软雅黑"/>
        <a:ea typeface="微软雅黑"/>
        <a:cs typeface=""/>
      </a:majorFont>
      <a:minorFont>
        <a:latin typeface="幼圆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0_A000120150324A07PWBG 1">
        <a:dk1>
          <a:srgbClr val="5F5F5F"/>
        </a:dk1>
        <a:lt1>
          <a:srgbClr val="FFFFFF"/>
        </a:lt1>
        <a:dk2>
          <a:srgbClr val="5F5F5F"/>
        </a:dk2>
        <a:lt2>
          <a:srgbClr val="FFFFFF"/>
        </a:lt2>
        <a:accent1>
          <a:srgbClr val="826951"/>
        </a:accent1>
        <a:accent2>
          <a:srgbClr val="B78623"/>
        </a:accent2>
        <a:accent3>
          <a:srgbClr val="FFFFFF"/>
        </a:accent3>
        <a:accent4>
          <a:srgbClr val="505050"/>
        </a:accent4>
        <a:accent5>
          <a:srgbClr val="C1B9B3"/>
        </a:accent5>
        <a:accent6>
          <a:srgbClr val="A6791F"/>
        </a:accent6>
        <a:hlink>
          <a:srgbClr val="00B0F0"/>
        </a:hlink>
        <a:folHlink>
          <a:srgbClr val="AFB2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</TotalTime>
  <Words>3037</Words>
  <Application>Microsoft Office PowerPoint</Application>
  <PresentationFormat>全屏显示(4:3)</PresentationFormat>
  <Paragraphs>186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23</vt:i4>
      </vt:variant>
    </vt:vector>
  </HeadingPairs>
  <TitlesOfParts>
    <vt:vector size="34" baseType="lpstr">
      <vt:lpstr>黑体</vt:lpstr>
      <vt:lpstr>楷体</vt:lpstr>
      <vt:lpstr>宋体</vt:lpstr>
      <vt:lpstr>微软雅黑</vt:lpstr>
      <vt:lpstr>幼圆</vt:lpstr>
      <vt:lpstr>Arial</vt:lpstr>
      <vt:lpstr>Calibri</vt:lpstr>
      <vt:lpstr>Wingdings</vt:lpstr>
      <vt:lpstr>Wingdings 2</vt:lpstr>
      <vt:lpstr>8_A000120150318A04PWBG</vt:lpstr>
      <vt:lpstr>10_A000120150324A07PWBG</vt:lpstr>
      <vt:lpstr>入行论143课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回      向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入行论78课</dc:title>
  <dc:creator>Lenovo</dc:creator>
  <cp:lastModifiedBy>Microsoft 帐户</cp:lastModifiedBy>
  <cp:revision>198</cp:revision>
  <dcterms:created xsi:type="dcterms:W3CDTF">2015-10-10T17:40:00Z</dcterms:created>
  <dcterms:modified xsi:type="dcterms:W3CDTF">2026-05-12T10:22:44Z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2052-12.1.0.25225</vt:lpwstr>
  </property>
  <property fmtid="{D5CDD505-2E9C-101B-9397-08002B2CF9AE}" pid="3" name="ICV">
    <vt:lpwstr>E824D0A4FA934F65A6D205F0C3394C66_13</vt:lpwstr>
  </property>
</Properties>
</file>